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" name="Shape 1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" name="Presentationstitel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Presentations­titel</a:t>
            </a:r>
          </a:p>
        </p:txBody>
      </p:sp>
      <p:sp>
        <p:nvSpPr>
          <p:cNvPr id="13" name="Brödtext nivå ett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Skapare och datum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Brödtext nivå ett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Presentations­undertitel</a:t>
            </a:r>
          </a:p>
        </p:txBody>
      </p:sp>
      <p:sp>
        <p:nvSpPr>
          <p:cNvPr id="15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Brödtext nivå ett…"/>
          <p:cNvSpPr txBox="1"/>
          <p:nvPr>
            <p:ph type="body" sz="quarter" idx="1" hasCustomPrompt="1"/>
          </p:nvPr>
        </p:nvSpPr>
        <p:spPr>
          <a:xfrm>
            <a:off x="2430023" y="10675453"/>
            <a:ext cx="20200055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Tillskrivning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6" name="Brödtext nivå ett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2"/>
          </a:xfrm>
          <a:prstGeom prst="rect">
            <a:avLst/>
          </a:prstGeom>
        </p:spPr>
        <p:txBody>
          <a:bodyPr numCol="1" spcCol="38100"/>
          <a:lstStyle>
            <a:lvl1pPr marL="300875" indent="-131851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”Framträdande citat”</a:t>
            </a:r>
          </a:p>
        </p:txBody>
      </p:sp>
      <p:sp>
        <p:nvSpPr>
          <p:cNvPr id="97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– 3 per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Bild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05" name="Bild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06" name="Bild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07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eltext"/>
          <p:cNvSpPr txBox="1"/>
          <p:nvPr>
            <p:ph type="title"/>
          </p:nvPr>
        </p:nvSpPr>
        <p:spPr>
          <a:xfrm>
            <a:off x="1828800" y="4260855"/>
            <a:ext cx="20726400" cy="2940051"/>
          </a:xfrm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122" name="Brödtext nivå ett…"/>
          <p:cNvSpPr txBox="1"/>
          <p:nvPr>
            <p:ph type="body" sz="quarter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  <a:defRPr>
                <a:solidFill>
                  <a:srgbClr val="9B9B9B"/>
                </a:solidFill>
              </a:defRPr>
            </a:lvl1pPr>
            <a:lvl2pPr marL="0" indent="1088547" algn="ctr">
              <a:buSzTx/>
              <a:buNone/>
              <a:defRPr>
                <a:solidFill>
                  <a:srgbClr val="9B9B9B"/>
                </a:solidFill>
              </a:defRPr>
            </a:lvl2pPr>
            <a:lvl3pPr marL="0" indent="2177095" algn="ctr">
              <a:buSzTx/>
              <a:buNone/>
              <a:defRPr>
                <a:solidFill>
                  <a:srgbClr val="9B9B9B"/>
                </a:solidFill>
              </a:defRPr>
            </a:lvl3pPr>
            <a:lvl4pPr marL="0" indent="3265642" algn="ctr">
              <a:buSzTx/>
              <a:buNone/>
              <a:defRPr>
                <a:solidFill>
                  <a:srgbClr val="9B9B9B"/>
                </a:solidFill>
              </a:defRPr>
            </a:lvl4pPr>
            <a:lvl5pPr marL="0" indent="4354190" algn="ctr">
              <a:buSzTx/>
              <a:buNone/>
              <a:defRPr>
                <a:solidFill>
                  <a:srgbClr val="9B9B9B"/>
                </a:solidFill>
              </a:defRPr>
            </a:lvl5pPr>
          </a:lstStyle>
          <a:p>
            <a:pPr/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123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och bild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3" name="Diabildstitel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Diabilds­titel</a:t>
            </a:r>
          </a:p>
        </p:txBody>
      </p:sp>
      <p:sp>
        <p:nvSpPr>
          <p:cNvPr id="24" name="Brödtext nivå ett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Diabildsundertitel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Diabilds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och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iabildstitel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Diabilds­titel</a:t>
            </a:r>
          </a:p>
        </p:txBody>
      </p:sp>
      <p:sp>
        <p:nvSpPr>
          <p:cNvPr id="33" name="Brödtext nivå ett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Diabildsundertitel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Brödtext nivå ett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/>
            <a:r>
              <a:t>Diabildspunkttext</a:t>
            </a:r>
          </a:p>
        </p:txBody>
      </p:sp>
      <p:sp>
        <p:nvSpPr>
          <p:cNvPr id="35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rödtext nivå ett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Diabildspunkttext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3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er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Brödtext nivå ett…"/>
          <p:cNvSpPr txBox="1"/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Diabildsundertitel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1" name="Brödtext nivå ett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Diabildspunkttext</a:t>
            </a:r>
          </a:p>
        </p:txBody>
      </p:sp>
      <p:sp>
        <p:nvSpPr>
          <p:cNvPr id="5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53" name="Diabildstitel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Diabilds­titel</a:t>
            </a:r>
          </a:p>
        </p:txBody>
      </p:sp>
      <p:sp>
        <p:nvSpPr>
          <p:cNvPr id="54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vs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Avsnittstitel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Avsnittstitel</a:t>
            </a:r>
          </a:p>
        </p:txBody>
      </p:sp>
      <p:sp>
        <p:nvSpPr>
          <p:cNvPr id="62" name="Diabilds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das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Diabildstitel"/>
          <p:cNvSpPr txBox="1"/>
          <p:nvPr>
            <p:ph type="title" hasCustomPrompt="1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</p:spPr>
        <p:txBody>
          <a:bodyPr/>
          <a:lstStyle/>
          <a:p>
            <a:pPr/>
            <a:r>
              <a:t>Diabilds­titel</a:t>
            </a:r>
          </a:p>
        </p:txBody>
      </p:sp>
      <p:sp>
        <p:nvSpPr>
          <p:cNvPr id="70" name="Brödtext nivå ett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Diabildsundertitel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1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Uttry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Brödtext nivå ett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Uttryck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9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ort fak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Brödtext nivå ett…"/>
          <p:cNvSpPr txBox="1"/>
          <p:nvPr>
            <p:ph type="body" idx="1" hasCustomPrompt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100 %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7" name="Fakta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Faktainformation</a:t>
            </a:r>
          </a:p>
        </p:txBody>
      </p:sp>
      <p:sp>
        <p:nvSpPr>
          <p:cNvPr id="88" name="Diabilds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rödtext nivå ett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Diabildspunkttext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Diabildsnumm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4" name="Titel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eg"/><Relationship Id="rId3" Type="http://schemas.openxmlformats.org/officeDocument/2006/relationships/hyperlink" Target="https://youtu.be/DC2PCRTcd7o" TargetMode="External"/><Relationship Id="rId4" Type="http://schemas.openxmlformats.org/officeDocument/2006/relationships/hyperlink" Target="https://youtu.be/KjD0BCpblSA" TargetMode="Externa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hyperlink" Target="https://youtu.be/6PbyfNdn6fs" TargetMode="Externa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hyperlink" Target="https://youtu.be/Z3zit89p6qI" TargetMode="External"/><Relationship Id="rId5" Type="http://schemas.openxmlformats.org/officeDocument/2006/relationships/hyperlink" Target="https://youtu.be/gGFJ_scKTE8" TargetMode="Externa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Relationship Id="rId3" Type="http://schemas.openxmlformats.org/officeDocument/2006/relationships/hyperlink" Target="https://youtu.be/AqfPM5NxI7Q" TargetMode="Externa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golf.se" TargetMode="External"/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hyperlink" Target="https://youtu.be/5euVBZxO6vM" TargetMode="Externa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hyperlink" Target="https://youtu.be/5TNz4p9QVZY" TargetMode="Externa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hyperlink" Target="https://youtu.be/sLlSED4PxKA" TargetMode="Externa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hyperlink" Target="https://youtu.be/Z2NDa3IktdU" TargetMode="Externa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hyperlink" Target="https://youtu.be/x-Xd1StxuMQ" TargetMode="Externa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26.jpeg"/><Relationship Id="rId4" Type="http://schemas.openxmlformats.org/officeDocument/2006/relationships/image" Target="../media/image28.jpeg"/><Relationship Id="rId5" Type="http://schemas.openxmlformats.org/officeDocument/2006/relationships/image" Target="../media/image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26.jpeg"/><Relationship Id="rId4" Type="http://schemas.openxmlformats.org/officeDocument/2006/relationships/image" Target="../media/image2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8.png"/><Relationship Id="rId8" Type="http://schemas.openxmlformats.org/officeDocument/2006/relationships/hyperlink" Target="https://youtu.be/VgeZOAW1A-c" TargetMode="Externa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eg"/><Relationship Id="rId3" Type="http://schemas.openxmlformats.org/officeDocument/2006/relationships/hyperlink" Target="https://youtu.be/rYkohj6aysA" TargetMode="External"/><Relationship Id="rId4" Type="http://schemas.openxmlformats.org/officeDocument/2006/relationships/hyperlink" Target="https://youtu.be/ZNVWFNzXkZk" TargetMode="Externa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eg"/><Relationship Id="rId3" Type="http://schemas.openxmlformats.org/officeDocument/2006/relationships/hyperlink" Target="https://youtu.be/Y1Hmn5WHBYg" TargetMode="Externa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hyperlink" Target="https://youtu.be/ftUHa7lQWZY" TargetMode="External"/><Relationship Id="rId4" Type="http://schemas.openxmlformats.org/officeDocument/2006/relationships/hyperlink" Target="https://youtu.be/S-ptRRaKHUs" TargetMode="Externa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Relationship Id="rId3" Type="http://schemas.openxmlformats.org/officeDocument/2006/relationships/hyperlink" Target="https://youtu.be/9iXogGUYwy8" TargetMode="Externa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jpeg"/><Relationship Id="rId3" Type="http://schemas.openxmlformats.org/officeDocument/2006/relationships/image" Target="../media/image33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eg"/><Relationship Id="rId3" Type="http://schemas.openxmlformats.org/officeDocument/2006/relationships/hyperlink" Target="https://youtu.be/IQvBbVWDIEQ" TargetMode="External"/><Relationship Id="rId4" Type="http://schemas.openxmlformats.org/officeDocument/2006/relationships/hyperlink" Target="https://youtu.be/L3u2ARnrGBI" TargetMode="Externa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eg"/><Relationship Id="rId3" Type="http://schemas.openxmlformats.org/officeDocument/2006/relationships/hyperlink" Target="https://youtu.be/IQvBbVWDIEQ" TargetMode="External"/><Relationship Id="rId4" Type="http://schemas.openxmlformats.org/officeDocument/2006/relationships/hyperlink" Target="https://youtu.be/L3u2ARnrGBI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youtu.be/Z1kanUlSMsg" TargetMode="External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hyperlink" Target="https://youtu.be/Cs8__I6lOC0" TargetMode="Externa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hyperlink" Target="https://youtu.be/FPjgKL1ARNE" TargetMode="External"/><Relationship Id="rId4" Type="http://schemas.openxmlformats.org/officeDocument/2006/relationships/hyperlink" Target="https://youtu.be/Py9Zj2fCoeM" TargetMode="External"/><Relationship Id="rId5" Type="http://schemas.openxmlformats.org/officeDocument/2006/relationships/hyperlink" Target="https://youtu.be/eOsWkHpU17E" TargetMode="External"/><Relationship Id="rId6" Type="http://schemas.openxmlformats.org/officeDocument/2006/relationships/hyperlink" Target="https://youtu.be/ElUqHEQpos4" TargetMode="External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7.jpeg"/><Relationship Id="rId4" Type="http://schemas.openxmlformats.org/officeDocument/2006/relationships/image" Target="../media/image26.jpe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4.png"/><Relationship Id="rId4" Type="http://schemas.openxmlformats.org/officeDocument/2006/relationships/image" Target="../media/image38.jpeg"/><Relationship Id="rId5" Type="http://schemas.openxmlformats.org/officeDocument/2006/relationships/image" Target="../media/image39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3" Type="http://schemas.openxmlformats.org/officeDocument/2006/relationships/image" Target="../media/image38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Relationship Id="rId4" Type="http://schemas.openxmlformats.org/officeDocument/2006/relationships/hyperlink" Target="https://youtu.be/3eRyC9h3fvw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hyperlink" Target="https://youtu.be/vhOwSypnkVE" TargetMode="External"/><Relationship Id="rId7" Type="http://schemas.openxmlformats.org/officeDocument/2006/relationships/hyperlink" Target="https://youtu.be/ptKppYayVAo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tshållare för sidfot 9"/>
          <p:cNvSpPr txBox="1"/>
          <p:nvPr/>
        </p:nvSpPr>
        <p:spPr>
          <a:xfrm>
            <a:off x="1164768" y="12347579"/>
            <a:ext cx="7503893" cy="57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8854" tIns="108854" rIns="108854" bIns="108854">
            <a:spAutoFit/>
          </a:bodyPr>
          <a:lstStyle>
            <a:lvl1pPr algn="l">
              <a:defRPr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BDGF-Paragolf /2023</a:t>
            </a:r>
          </a:p>
        </p:txBody>
      </p:sp>
      <p:sp>
        <p:nvSpPr>
          <p:cNvPr id="133" name="Rubrik 1"/>
          <p:cNvSpPr txBox="1"/>
          <p:nvPr>
            <p:ph type="title"/>
          </p:nvPr>
        </p:nvSpPr>
        <p:spPr>
          <a:xfrm>
            <a:off x="1557626" y="6302375"/>
            <a:ext cx="20726401" cy="2940050"/>
          </a:xfrm>
          <a:prstGeom prst="rect">
            <a:avLst/>
          </a:prstGeom>
        </p:spPr>
        <p:txBody>
          <a:bodyPr/>
          <a:lstStyle/>
          <a:p>
            <a:pPr>
              <a:defRPr spc="-200"/>
            </a:pPr>
            <a:r>
              <a:t>Grundläggande golfregler</a:t>
            </a:r>
            <a:br/>
          </a:p>
        </p:txBody>
      </p:sp>
      <p:pic>
        <p:nvPicPr>
          <p:cNvPr id="134" name="Bildobjekt 5" descr="Bildobjekt 5"/>
          <p:cNvPicPr>
            <a:picLocks noChangeAspect="1"/>
          </p:cNvPicPr>
          <p:nvPr/>
        </p:nvPicPr>
        <p:blipFill>
          <a:blip r:embed="rId2">
            <a:extLst/>
          </a:blip>
          <a:srcRect l="0" t="14815" r="0" b="0"/>
          <a:stretch>
            <a:fillRect/>
          </a:stretch>
        </p:blipFill>
        <p:spPr>
          <a:xfrm>
            <a:off x="18545872" y="644160"/>
            <a:ext cx="4662622" cy="12699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Bollen måste stanna inom ”lättnadsområdet”…"/>
          <p:cNvSpPr txBox="1"/>
          <p:nvPr>
            <p:ph type="body" sz="half" idx="1"/>
          </p:nvPr>
        </p:nvSpPr>
        <p:spPr>
          <a:xfrm>
            <a:off x="1206500" y="3213931"/>
            <a:ext cx="8962412" cy="9067549"/>
          </a:xfrm>
          <a:prstGeom prst="rect">
            <a:avLst/>
          </a:prstGeom>
        </p:spPr>
        <p:txBody>
          <a:bodyPr/>
          <a:lstStyle/>
          <a:p>
            <a:pPr>
              <a:defRPr sz="4800"/>
            </a:pPr>
          </a:p>
          <a:p>
            <a:pPr>
              <a:defRPr sz="4800"/>
            </a:pPr>
            <a:r>
              <a:t> Bollen måste stanna inom ”lättnadsområdet”</a:t>
            </a:r>
          </a:p>
          <a:p>
            <a:pPr>
              <a:defRPr b="0" sz="4800"/>
            </a:pPr>
          </a:p>
          <a:p>
            <a:pPr>
              <a:defRPr b="0" sz="4800"/>
            </a:pPr>
            <a:r>
              <a:t> Om den inte gör det;</a:t>
            </a:r>
          </a:p>
          <a:p>
            <a:pPr>
              <a:buSzPct val="100000"/>
              <a:buFont typeface="Arial"/>
              <a:buChar char="•"/>
              <a:defRPr b="0" sz="4800"/>
            </a:pPr>
          </a:p>
          <a:p>
            <a:pPr lvl="1">
              <a:defRPr b="0" sz="4800"/>
            </a:pPr>
            <a:r>
              <a:t>droppa en gång till</a:t>
            </a:r>
          </a:p>
          <a:p>
            <a:pPr lvl="1">
              <a:defRPr b="0" sz="4800"/>
            </a:pPr>
          </a:p>
          <a:p>
            <a:pPr lvl="1">
              <a:defRPr b="0" sz="4800"/>
            </a:pPr>
            <a:r>
              <a:t>efter två gånger - </a:t>
            </a:r>
            <a:r>
              <a:rPr u="sng"/>
              <a:t>placera</a:t>
            </a:r>
            <a:r>
              <a:t> bollen (d</a:t>
            </a:r>
            <a:r>
              <a:t>är d</a:t>
            </a:r>
            <a:r>
              <a:t>en landade andra gången)</a:t>
            </a:r>
          </a:p>
        </p:txBody>
      </p:sp>
      <p:sp>
        <p:nvSpPr>
          <p:cNvPr id="205" name="Lättnadsområde - droppning"/>
          <p:cNvSpPr txBox="1"/>
          <p:nvPr>
            <p:ph type="title"/>
          </p:nvPr>
        </p:nvSpPr>
        <p:spPr>
          <a:xfrm>
            <a:off x="1206499" y="1079500"/>
            <a:ext cx="15926273" cy="1435100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Lättnadsområde - droppning</a:t>
            </a:r>
          </a:p>
        </p:txBody>
      </p:sp>
      <p:pic>
        <p:nvPicPr>
          <p:cNvPr id="206" name="BEA58AA4-B7EF-42ED-BF2C-05A8D161AA09-L0-001.jpeg" descr="BEA58AA4-B7EF-42ED-BF2C-05A8D161AA09-L0-001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280"/>
          <a:stretch>
            <a:fillRect/>
          </a:stretch>
        </p:blipFill>
        <p:spPr>
          <a:xfrm>
            <a:off x="10168911" y="4058706"/>
            <a:ext cx="11538437" cy="7278504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Dingbat-X"/>
          <p:cNvSpPr/>
          <p:nvPr/>
        </p:nvSpPr>
        <p:spPr>
          <a:xfrm>
            <a:off x="16325124" y="7036573"/>
            <a:ext cx="1734385" cy="2049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8" name="Dingbat-X"/>
          <p:cNvSpPr/>
          <p:nvPr/>
        </p:nvSpPr>
        <p:spPr>
          <a:xfrm>
            <a:off x="20125315" y="7747694"/>
            <a:ext cx="1734385" cy="2049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09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210" name="textruta 7"/>
          <p:cNvSpPr txBox="1"/>
          <p:nvPr/>
        </p:nvSpPr>
        <p:spPr>
          <a:xfrm>
            <a:off x="15837173" y="11585263"/>
            <a:ext cx="444459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 Neue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5E5E5E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https://youtu.be/DC2PCRTcd7o</a:t>
            </a:r>
          </a:p>
        </p:txBody>
      </p:sp>
      <p:sp>
        <p:nvSpPr>
          <p:cNvPr id="211" name="Rektangel 9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10732130" y="11590242"/>
            <a:ext cx="4287521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https://youtu.be/KjD0BCpblSA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Diabildsundertitel"/>
          <p:cNvSpPr txBox="1"/>
          <p:nvPr>
            <p:ph type="body" sz="half" idx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609600" indent="-609600" defTabSz="2438337">
              <a:lnSpc>
                <a:spcPct val="81000"/>
              </a:lnSpc>
              <a:spcBef>
                <a:spcPts val="4500"/>
              </a:spcBef>
              <a:buSzPct val="123000"/>
              <a:buChar char="•"/>
              <a:defRPr b="0" sz="4800"/>
            </a:pPr>
            <a:r>
              <a:t>Följ linjen från flaggan…</a:t>
            </a:r>
          </a:p>
          <a:p>
            <a:pPr marL="609600" indent="-609600" defTabSz="2438337">
              <a:lnSpc>
                <a:spcPct val="81000"/>
              </a:lnSpc>
              <a:spcBef>
                <a:spcPts val="4500"/>
              </a:spcBef>
              <a:buSzPct val="123000"/>
              <a:buChar char="•"/>
              <a:defRPr b="0" sz="4800"/>
            </a:pPr>
            <a:r>
              <a:t>…genom punkten där bollen gick ut i pliktområdet ( X ) …</a:t>
            </a:r>
          </a:p>
          <a:p>
            <a:pPr marL="609600" indent="-609600" defTabSz="2438337">
              <a:lnSpc>
                <a:spcPct val="81000"/>
              </a:lnSpc>
              <a:spcBef>
                <a:spcPts val="4500"/>
              </a:spcBef>
              <a:buSzPct val="123000"/>
              <a:buChar char="•"/>
              <a:defRPr b="0" sz="4800"/>
            </a:pPr>
            <a:r>
              <a:t>… droppa var du du vill </a:t>
            </a:r>
            <a:r>
              <a:rPr u="sng"/>
              <a:t>på</a:t>
            </a:r>
            <a:r>
              <a:t> denna linjen !</a:t>
            </a:r>
          </a:p>
          <a:p>
            <a:pPr marL="609600" indent="-609600" defTabSz="2438337">
              <a:lnSpc>
                <a:spcPct val="81000"/>
              </a:lnSpc>
              <a:spcBef>
                <a:spcPts val="4500"/>
              </a:spcBef>
              <a:buSzPct val="123000"/>
              <a:buChar char="•"/>
              <a:defRPr b="0" sz="4800"/>
            </a:pPr>
          </a:p>
          <a:p>
            <a:pPr marL="609600" indent="-609600" defTabSz="2438337">
              <a:lnSpc>
                <a:spcPct val="81000"/>
              </a:lnSpc>
              <a:spcBef>
                <a:spcPts val="4500"/>
              </a:spcBef>
              <a:buSzPct val="123000"/>
              <a:buChar char="•"/>
              <a:defRPr b="0" sz="4800"/>
            </a:pPr>
            <a:r>
              <a:t>Bollen får rulla max 1 klubblängd från där den tog mark</a:t>
            </a:r>
            <a:br/>
            <a:r>
              <a:t> </a:t>
            </a:r>
            <a:r>
              <a:rPr i="1"/>
              <a:t>– även närmare hål !</a:t>
            </a:r>
          </a:p>
        </p:txBody>
      </p:sp>
      <p:sp>
        <p:nvSpPr>
          <p:cNvPr id="214" name="Knähöjd"/>
          <p:cNvSpPr txBox="1"/>
          <p:nvPr/>
        </p:nvSpPr>
        <p:spPr>
          <a:xfrm>
            <a:off x="1206500" y="2372960"/>
            <a:ext cx="9779000" cy="934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l" defTabSz="825500">
              <a:defRPr b="1" i="1" sz="550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Ny regel 2023</a:t>
            </a:r>
          </a:p>
        </p:txBody>
      </p:sp>
      <p:sp>
        <p:nvSpPr>
          <p:cNvPr id="215" name="Droppa bollen"/>
          <p:cNvSpPr txBox="1"/>
          <p:nvPr>
            <p:ph type="title"/>
          </p:nvPr>
        </p:nvSpPr>
        <p:spPr>
          <a:xfrm>
            <a:off x="1206500" y="1079500"/>
            <a:ext cx="18470586" cy="1435100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Flagglinjen - droppa bollen</a:t>
            </a:r>
          </a:p>
        </p:txBody>
      </p:sp>
      <p:sp>
        <p:nvSpPr>
          <p:cNvPr id="216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21" name="Grupp 10"/>
          <p:cNvGrpSpPr/>
          <p:nvPr/>
        </p:nvGrpSpPr>
        <p:grpSpPr>
          <a:xfrm>
            <a:off x="12064997" y="4571998"/>
            <a:ext cx="11012715" cy="6712858"/>
            <a:chOff x="0" y="0"/>
            <a:chExt cx="11012713" cy="6712856"/>
          </a:xfrm>
        </p:grpSpPr>
        <p:pic>
          <p:nvPicPr>
            <p:cNvPr id="217" name="Bildobjekt 5" descr="Bildobjekt 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791" t="10293" r="7926" b="0"/>
            <a:stretch>
              <a:fillRect/>
            </a:stretch>
          </p:blipFill>
          <p:spPr>
            <a:xfrm>
              <a:off x="0" y="0"/>
              <a:ext cx="11012715" cy="67128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8" name="textruta 6"/>
            <p:cNvSpPr txBox="1"/>
            <p:nvPr/>
          </p:nvSpPr>
          <p:spPr>
            <a:xfrm>
              <a:off x="1048049" y="2748555"/>
              <a:ext cx="980025" cy="647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3600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/>
              <a:r>
                <a:t>X</a:t>
              </a:r>
            </a:p>
          </p:txBody>
        </p:sp>
        <p:sp>
          <p:nvSpPr>
            <p:cNvPr id="219" name="textruta 8"/>
            <p:cNvSpPr txBox="1"/>
            <p:nvPr/>
          </p:nvSpPr>
          <p:spPr>
            <a:xfrm>
              <a:off x="4493461" y="2748555"/>
              <a:ext cx="980024" cy="647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3600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/>
              <a:r>
                <a:t>X</a:t>
              </a:r>
            </a:p>
          </p:txBody>
        </p:sp>
        <p:sp>
          <p:nvSpPr>
            <p:cNvPr id="220" name="textruta 9"/>
            <p:cNvSpPr txBox="1"/>
            <p:nvPr/>
          </p:nvSpPr>
          <p:spPr>
            <a:xfrm>
              <a:off x="7263944" y="2748555"/>
              <a:ext cx="980024" cy="647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b="1" sz="3600"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/>
              <a:r>
                <a:t>X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pelfält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Spelfältet</a:t>
            </a:r>
          </a:p>
        </p:txBody>
      </p:sp>
      <p:pic>
        <p:nvPicPr>
          <p:cNvPr id="224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23595" y="2305181"/>
            <a:ext cx="15878718" cy="99284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….. därför att där gäller speciella regler !"/>
          <p:cNvSpPr txBox="1"/>
          <p:nvPr/>
        </p:nvSpPr>
        <p:spPr>
          <a:xfrm>
            <a:off x="2126144" y="12157917"/>
            <a:ext cx="16887784" cy="8205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800" u="sng">
                <a:solidFill>
                  <a:srgbClr val="0061F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….. därför att där gäller speciella regler !</a:t>
            </a:r>
          </a:p>
        </p:txBody>
      </p:sp>
      <p:sp>
        <p:nvSpPr>
          <p:cNvPr id="226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229" name="Rektangel med rundade hörn 6"/>
          <p:cNvGrpSpPr/>
          <p:nvPr/>
        </p:nvGrpSpPr>
        <p:grpSpPr>
          <a:xfrm>
            <a:off x="16646343" y="4187641"/>
            <a:ext cx="2920426" cy="930752"/>
            <a:chOff x="0" y="0"/>
            <a:chExt cx="2920425" cy="930751"/>
          </a:xfrm>
        </p:grpSpPr>
        <p:sp>
          <p:nvSpPr>
            <p:cNvPr id="227" name="Rundad rektangel"/>
            <p:cNvSpPr/>
            <p:nvPr/>
          </p:nvSpPr>
          <p:spPr>
            <a:xfrm>
              <a:off x="0" y="0"/>
              <a:ext cx="2920426" cy="930752"/>
            </a:xfrm>
            <a:prstGeom prst="roundRect">
              <a:avLst>
                <a:gd name="adj" fmla="val 16667"/>
              </a:avLst>
            </a:prstGeom>
            <a:solidFill>
              <a:srgbClr val="2A2A2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</a:p>
          </p:txBody>
        </p:sp>
        <p:sp>
          <p:nvSpPr>
            <p:cNvPr id="228" name="Out of Bounds –…"/>
            <p:cNvSpPr txBox="1"/>
            <p:nvPr/>
          </p:nvSpPr>
          <p:spPr>
            <a:xfrm>
              <a:off x="45435" y="50542"/>
              <a:ext cx="2829555" cy="829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Out of Bounds – </a:t>
              </a:r>
            </a:p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banans yttre gräns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Tee</a:t>
            </a:r>
          </a:p>
        </p:txBody>
      </p:sp>
      <p:sp>
        <p:nvSpPr>
          <p:cNvPr id="232" name="Olika Tee på en bana                     Tee - gräns"/>
          <p:cNvSpPr txBox="1"/>
          <p:nvPr>
            <p:ph type="body" idx="1"/>
          </p:nvPr>
        </p:nvSpPr>
        <p:spPr>
          <a:xfrm>
            <a:off x="1206500" y="3155979"/>
            <a:ext cx="21971000" cy="9348538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defRPr sz="4800"/>
            </a:lvl1pPr>
          </a:lstStyle>
          <a:p>
            <a:pPr/>
            <a:r>
              <a:t>Finns olika tee på en bana	       Tee - gräns</a:t>
            </a:r>
          </a:p>
        </p:txBody>
      </p:sp>
      <p:pic>
        <p:nvPicPr>
          <p:cNvPr id="233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l="9076" t="21733" r="41954" b="17905"/>
          <a:stretch>
            <a:fillRect/>
          </a:stretch>
        </p:blipFill>
        <p:spPr>
          <a:xfrm>
            <a:off x="1255533" y="4151576"/>
            <a:ext cx="7556522" cy="6985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Bild" descr="Bild"/>
          <p:cNvPicPr>
            <a:picLocks noChangeAspect="1"/>
          </p:cNvPicPr>
          <p:nvPr/>
        </p:nvPicPr>
        <p:blipFill>
          <a:blip r:embed="rId3">
            <a:extLst/>
          </a:blip>
          <a:srcRect l="8890" t="23091" r="8890" b="22102"/>
          <a:stretch>
            <a:fillRect/>
          </a:stretch>
        </p:blipFill>
        <p:spPr>
          <a:xfrm>
            <a:off x="9341545" y="4585174"/>
            <a:ext cx="12945292" cy="6471744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lag som räkna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pc="-200"/>
            </a:pPr>
            <a:r>
              <a:t>Slag som räknas</a:t>
            </a:r>
            <a:r>
              <a:t> – på tee</a:t>
            </a:r>
          </a:p>
        </p:txBody>
      </p:sp>
      <p:sp>
        <p:nvSpPr>
          <p:cNvPr id="238" name="Rektangel"/>
          <p:cNvSpPr/>
          <p:nvPr/>
        </p:nvSpPr>
        <p:spPr>
          <a:xfrm>
            <a:off x="19552048" y="10651584"/>
            <a:ext cx="2585125" cy="12248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39" name="Rektangel"/>
          <p:cNvSpPr/>
          <p:nvPr/>
        </p:nvSpPr>
        <p:spPr>
          <a:xfrm>
            <a:off x="4327742" y="10980267"/>
            <a:ext cx="6824686" cy="12844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240" name="Räknas som slag"/>
          <p:cNvSpPr txBox="1"/>
          <p:nvPr/>
        </p:nvSpPr>
        <p:spPr>
          <a:xfrm>
            <a:off x="1251210" y="11111633"/>
            <a:ext cx="7313991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Räknas som slag </a:t>
            </a:r>
          </a:p>
        </p:txBody>
      </p:sp>
      <p:sp>
        <p:nvSpPr>
          <p:cNvPr id="241" name="Räknas inte som slag (på Tee)"/>
          <p:cNvSpPr txBox="1"/>
          <p:nvPr/>
        </p:nvSpPr>
        <p:spPr>
          <a:xfrm>
            <a:off x="15220956" y="11051618"/>
            <a:ext cx="6881076" cy="8084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Räknas </a:t>
            </a:r>
            <a:r>
              <a:rPr u="sng"/>
              <a:t>inte</a:t>
            </a:r>
            <a:r>
              <a:t> som</a:t>
            </a:r>
            <a:r>
              <a:t> </a:t>
            </a:r>
            <a:r>
              <a:t>slag</a:t>
            </a:r>
          </a:p>
        </p:txBody>
      </p:sp>
      <p:pic>
        <p:nvPicPr>
          <p:cNvPr id="242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85155" y="2872129"/>
            <a:ext cx="7876903" cy="6917393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244" name="textruta 11"/>
          <p:cNvSpPr txBox="1"/>
          <p:nvPr/>
        </p:nvSpPr>
        <p:spPr>
          <a:xfrm>
            <a:off x="1174815" y="10148986"/>
            <a:ext cx="3195829" cy="820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”Luftslag” </a:t>
            </a:r>
          </a:p>
        </p:txBody>
      </p:sp>
      <p:sp>
        <p:nvSpPr>
          <p:cNvPr id="245" name="textruta 12"/>
          <p:cNvSpPr txBox="1"/>
          <p:nvPr/>
        </p:nvSpPr>
        <p:spPr>
          <a:xfrm>
            <a:off x="10308644" y="10148986"/>
            <a:ext cx="11196829" cy="820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800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Boll som av misstag ramlar av peggen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rovisorisk bol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Provisorisk boll</a:t>
            </a:r>
          </a:p>
        </p:txBody>
      </p:sp>
      <p:sp>
        <p:nvSpPr>
          <p:cNvPr id="248" name="Diabildsundertitel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 lIns="50800" tIns="50800" rIns="50800" bIns="50800" numCol="2" spcCol="1098550"/>
          <a:lstStyle/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</a:p>
        </p:txBody>
      </p:sp>
      <p:pic>
        <p:nvPicPr>
          <p:cNvPr id="249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l="5556" t="19140" r="5555" b="29759"/>
          <a:stretch>
            <a:fillRect/>
          </a:stretch>
        </p:blipFill>
        <p:spPr>
          <a:xfrm>
            <a:off x="4657852" y="5075983"/>
            <a:ext cx="12552886" cy="5412399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Kommer jag att hitta bollen !?"/>
          <p:cNvSpPr txBox="1"/>
          <p:nvPr/>
        </p:nvSpPr>
        <p:spPr>
          <a:xfrm>
            <a:off x="1065078" y="7840789"/>
            <a:ext cx="4936851" cy="15571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800">
                <a:solidFill>
                  <a:srgbClr val="0061FE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Kommer jag att hitta bollen !?</a:t>
            </a:r>
          </a:p>
        </p:txBody>
      </p:sp>
      <p:sp>
        <p:nvSpPr>
          <p:cNvPr id="251" name="Om du är osäker:  Slå ”Provisorisk” boll…"/>
          <p:cNvSpPr txBox="1"/>
          <p:nvPr/>
        </p:nvSpPr>
        <p:spPr>
          <a:xfrm>
            <a:off x="5676185" y="3760128"/>
            <a:ext cx="13556110" cy="22816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4800">
                <a:latin typeface="+mj-lt"/>
                <a:ea typeface="+mj-ea"/>
                <a:cs typeface="+mj-cs"/>
                <a:sym typeface="Helvetica Neue"/>
              </a:defRPr>
            </a:pPr>
            <a:r>
              <a:t>Om du är osäker: </a:t>
            </a:r>
            <a:br/>
            <a:r>
              <a:t>Slå ”</a:t>
            </a:r>
            <a:r>
              <a:t>p</a:t>
            </a:r>
            <a:r>
              <a:t>rovisorisk” boll</a:t>
            </a:r>
          </a:p>
          <a:p>
            <a:pPr>
              <a:defRPr i="1" sz="4800">
                <a:solidFill>
                  <a:srgbClr val="0042A9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Säg tydligt: Jag slår en provisorisk boll !</a:t>
            </a:r>
          </a:p>
        </p:txBody>
      </p:sp>
      <p:sp>
        <p:nvSpPr>
          <p:cNvPr id="252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253" name="Rektangel 8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18192342" y="5075983"/>
            <a:ext cx="4152190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https://youtu.be/6PbyfNdn6fs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Diabildsundertitel"/>
          <p:cNvSpPr txBox="1"/>
          <p:nvPr>
            <p:ph type="body" sz="half" idx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  <a:r>
              <a:t>Max </a:t>
            </a:r>
            <a:r>
              <a:rPr b="1"/>
              <a:t>3</a:t>
            </a:r>
            <a:r>
              <a:t> minuter</a:t>
            </a: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  <a:r>
              <a:t>Sen är bollen ”</a:t>
            </a:r>
            <a:r>
              <a:rPr b="1"/>
              <a:t>förlorad</a:t>
            </a:r>
            <a:r>
              <a:t>”</a:t>
            </a:r>
          </a:p>
        </p:txBody>
      </p:sp>
      <p:sp>
        <p:nvSpPr>
          <p:cNvPr id="256" name="Leta efter boll"/>
          <p:cNvSpPr txBox="1"/>
          <p:nvPr>
            <p:ph type="title"/>
          </p:nvPr>
        </p:nvSpPr>
        <p:spPr>
          <a:xfrm>
            <a:off x="1206500" y="1079500"/>
            <a:ext cx="14762214" cy="1435100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Leta efter boll</a:t>
            </a:r>
          </a:p>
        </p:txBody>
      </p:sp>
      <p:pic>
        <p:nvPicPr>
          <p:cNvPr id="257" name="31 Leta boll max 3min jpg.jpg" descr="31 Leta boll max 3min jp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7378" y="4131588"/>
            <a:ext cx="9288107" cy="626328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Diabildsundertitel"/>
          <p:cNvSpPr txBox="1"/>
          <p:nvPr>
            <p:ph type="body" sz="half" idx="1"/>
          </p:nvPr>
        </p:nvSpPr>
        <p:spPr>
          <a:xfrm>
            <a:off x="1206500" y="4824367"/>
            <a:ext cx="9779000" cy="8256632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defRPr sz="4800"/>
            </a:pPr>
            <a:r>
              <a:t>Rubbad boll vid boll-letning</a:t>
            </a:r>
          </a:p>
          <a:p>
            <a:pPr lvl="1" marL="609600" indent="0" defTabSz="2438337">
              <a:lnSpc>
                <a:spcPct val="90000"/>
              </a:lnSpc>
              <a:spcBef>
                <a:spcPts val="4500"/>
              </a:spcBef>
              <a:buSzPct val="100000"/>
              <a:defRPr b="0" sz="4800" u="sng"/>
            </a:pPr>
            <a:r>
              <a:t> Åter</a:t>
            </a:r>
            <a:r>
              <a:rPr u="none"/>
              <a:t>placera - utan plikt</a:t>
            </a: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defRPr b="0" sz="4800"/>
            </a:pP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defRPr sz="4800"/>
            </a:pPr>
            <a:r>
              <a:t>Identifiera boll</a:t>
            </a:r>
            <a:endParaRPr b="0"/>
          </a:p>
          <a:p>
            <a:pPr lvl="1" marL="609600" indent="0" defTabSz="2438337">
              <a:lnSpc>
                <a:spcPct val="90000"/>
              </a:lnSpc>
              <a:spcBef>
                <a:spcPts val="4500"/>
              </a:spcBef>
              <a:buSzPct val="100000"/>
              <a:defRPr b="0" sz="4800"/>
            </a:pPr>
            <a:r>
              <a:t> Markera - lyft upp - </a:t>
            </a:r>
            <a:r>
              <a:rPr u="sng"/>
              <a:t>åter</a:t>
            </a:r>
            <a:r>
              <a:t>placera</a:t>
            </a:r>
          </a:p>
        </p:txBody>
      </p:sp>
      <p:sp>
        <p:nvSpPr>
          <p:cNvPr id="261" name="Leta efter boll"/>
          <p:cNvSpPr txBox="1"/>
          <p:nvPr>
            <p:ph type="title"/>
          </p:nvPr>
        </p:nvSpPr>
        <p:spPr>
          <a:xfrm>
            <a:off x="1206499" y="1079500"/>
            <a:ext cx="18623644" cy="1435100"/>
          </a:xfrm>
          <a:prstGeom prst="rect">
            <a:avLst/>
          </a:prstGeom>
        </p:spPr>
        <p:txBody>
          <a:bodyPr/>
          <a:lstStyle/>
          <a:p>
            <a:pPr>
              <a:defRPr spc="-200"/>
            </a:pPr>
            <a:r>
              <a:t>Leta efter boll</a:t>
            </a:r>
            <a:r>
              <a:t> – identifiera boll</a:t>
            </a:r>
          </a:p>
        </p:txBody>
      </p:sp>
      <p:pic>
        <p:nvPicPr>
          <p:cNvPr id="262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95613" y="2346642"/>
            <a:ext cx="6858002" cy="6057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32687" y="9209915"/>
            <a:ext cx="6783855" cy="3135478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265" name="Rektangel 7"/>
          <p:cNvSpPr txBox="1"/>
          <p:nvPr/>
        </p:nvSpPr>
        <p:spPr>
          <a:xfrm>
            <a:off x="8988501" y="7341868"/>
            <a:ext cx="3993998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 Neue"/>
                <a:hlinkClick r:id="rId4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5E5E5E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https://youtu.be/Z3zit89p6qI</a:t>
            </a:r>
          </a:p>
        </p:txBody>
      </p:sp>
      <p:sp>
        <p:nvSpPr>
          <p:cNvPr id="266" name="Rektangel 10"/>
          <p:cNvSpPr txBox="1"/>
          <p:nvPr/>
        </p:nvSpPr>
        <p:spPr>
          <a:xfrm>
            <a:off x="8990101" y="11821075"/>
            <a:ext cx="4321353" cy="451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 Neue"/>
                <a:hlinkClick r:id="rId5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5E5E5E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https://youtu.be/gGFJ_scKTE8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Diabildsundertitel"/>
          <p:cNvSpPr txBox="1"/>
          <p:nvPr>
            <p:ph type="body" sz="half" idx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i="1" sz="4800"/>
            </a:pPr>
            <a:r>
              <a:t>Max 3 minuter</a:t>
            </a: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i="1" sz="4800"/>
            </a:pPr>
            <a:r>
              <a:t>Sen är bollen ”förlorad”</a:t>
            </a: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t>Slog du provisorisk boll ? Bra !</a:t>
            </a:r>
            <a:br/>
            <a:r>
              <a:rPr b="0"/>
              <a:t>Spela vidare på den (+ 1 plikt)</a:t>
            </a:r>
            <a:endParaRPr b="0"/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  <a:r>
              <a:t>Annars - slå om från ”</a:t>
            </a:r>
            <a:r>
              <a:rPr b="1"/>
              <a:t>föregående plats</a:t>
            </a:r>
            <a:r>
              <a:t>” (+1 plikt)</a:t>
            </a:r>
          </a:p>
        </p:txBody>
      </p:sp>
      <p:sp>
        <p:nvSpPr>
          <p:cNvPr id="269" name="Leta efter boll"/>
          <p:cNvSpPr txBox="1"/>
          <p:nvPr>
            <p:ph type="title"/>
          </p:nvPr>
        </p:nvSpPr>
        <p:spPr>
          <a:xfrm>
            <a:off x="1206498" y="1079500"/>
            <a:ext cx="19953196" cy="1435100"/>
          </a:xfrm>
          <a:prstGeom prst="rect">
            <a:avLst/>
          </a:prstGeom>
        </p:spPr>
        <p:txBody>
          <a:bodyPr/>
          <a:lstStyle>
            <a:lvl1pPr>
              <a:defRPr spc="-200" sz="8000"/>
            </a:lvl1pPr>
          </a:lstStyle>
          <a:p>
            <a:pPr/>
            <a:r>
              <a:t>Förlorad boll – vad gör man då ?</a:t>
            </a:r>
          </a:p>
        </p:txBody>
      </p:sp>
      <p:pic>
        <p:nvPicPr>
          <p:cNvPr id="270" name="31 Leta boll max 3min jpg.jpg" descr="31 Leta boll max 3min jp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7378" y="4131588"/>
            <a:ext cx="9288107" cy="626328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272" name="Rektangel 6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10468052" y="10869297"/>
            <a:ext cx="4338422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https://youtu.be/AqfPM5NxI7Q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Diabildsundertitel"/>
          <p:cNvSpPr txBox="1"/>
          <p:nvPr>
            <p:ph type="body" sz="half" idx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t>På tee </a:t>
            </a:r>
            <a:r>
              <a:rPr b="0"/>
              <a:t>- du får pegga upp igen</a:t>
            </a:r>
            <a:endParaRPr b="0"/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t>På spelfältet, i bunker, eller i pliktområde </a:t>
            </a:r>
            <a:r>
              <a:rPr b="0"/>
              <a:t>- droppa inom </a:t>
            </a:r>
            <a:r>
              <a:rPr b="0" u="sng"/>
              <a:t>en klubblängd</a:t>
            </a:r>
            <a:endParaRPr b="0"/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t>På green </a:t>
            </a:r>
            <a:r>
              <a:rPr b="0"/>
              <a:t>– placera bollen</a:t>
            </a:r>
          </a:p>
        </p:txBody>
      </p:sp>
      <p:sp>
        <p:nvSpPr>
          <p:cNvPr id="275" name="Föregående pla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Föregående plats</a:t>
            </a:r>
          </a:p>
        </p:txBody>
      </p:sp>
      <p:sp>
        <p:nvSpPr>
          <p:cNvPr id="276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277" name="Bildobjekt 7" descr="Bildobjekt 7"/>
          <p:cNvPicPr>
            <a:picLocks noChangeAspect="1"/>
          </p:cNvPicPr>
          <p:nvPr/>
        </p:nvPicPr>
        <p:blipFill>
          <a:blip r:embed="rId2">
            <a:extLst/>
          </a:blip>
          <a:srcRect l="3582" t="10547" r="3988" b="0"/>
          <a:stretch>
            <a:fillRect/>
          </a:stretch>
        </p:blipFill>
        <p:spPr>
          <a:xfrm>
            <a:off x="11011659" y="4308302"/>
            <a:ext cx="10903858" cy="5937766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Tee"/>
          <p:cNvSpPr txBox="1"/>
          <p:nvPr/>
        </p:nvSpPr>
        <p:spPr>
          <a:xfrm>
            <a:off x="10773712" y="3065538"/>
            <a:ext cx="3419953" cy="2311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4800"/>
            </a:pPr>
            <a:r>
              <a:t>Tee</a:t>
            </a:r>
          </a:p>
          <a:p>
            <a:pPr>
              <a:defRPr b="1" sz="4800"/>
            </a:pPr>
          </a:p>
        </p:txBody>
      </p:sp>
      <p:sp>
        <p:nvSpPr>
          <p:cNvPr id="279" name="Spelfältet, bunker, pliktområde"/>
          <p:cNvSpPr txBox="1"/>
          <p:nvPr/>
        </p:nvSpPr>
        <p:spPr>
          <a:xfrm>
            <a:off x="14008034" y="3065538"/>
            <a:ext cx="5107183" cy="2311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4800"/>
            </a:lvl1pPr>
          </a:lstStyle>
          <a:p>
            <a:pPr/>
            <a:r>
              <a:t>Spelfältet, bunker, pliktområde</a:t>
            </a:r>
          </a:p>
        </p:txBody>
      </p:sp>
      <p:sp>
        <p:nvSpPr>
          <p:cNvPr id="280" name="Green"/>
          <p:cNvSpPr txBox="1"/>
          <p:nvPr/>
        </p:nvSpPr>
        <p:spPr>
          <a:xfrm>
            <a:off x="18881213" y="3065538"/>
            <a:ext cx="3276080" cy="2311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4800"/>
            </a:pPr>
            <a:r>
              <a:t>Green</a:t>
            </a:r>
          </a:p>
          <a:p>
            <a:pPr>
              <a:defRPr b="1" sz="48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Innehåll"/>
          <p:cNvSpPr txBox="1"/>
          <p:nvPr>
            <p:ph type="title"/>
          </p:nvPr>
        </p:nvSpPr>
        <p:spPr>
          <a:xfrm>
            <a:off x="814121" y="675529"/>
            <a:ext cx="21971001" cy="1433165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Innehåll</a:t>
            </a:r>
          </a:p>
        </p:txBody>
      </p:sp>
      <p:sp>
        <p:nvSpPr>
          <p:cNvPr id="137" name="golf.se -&gt; För spelaren -&gt; Allt om regler"/>
          <p:cNvSpPr txBox="1"/>
          <p:nvPr/>
        </p:nvSpPr>
        <p:spPr>
          <a:xfrm>
            <a:off x="13823342" y="2533613"/>
            <a:ext cx="4324452" cy="15380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 Neue"/>
              </a:defRPr>
            </a:pPr>
            <a:r>
              <a:rPr>
                <a:hlinkClick r:id="rId2" invalidUrl="" action="" tgtFrame="" tooltip="" history="1" highlightClick="0" endSnd="0"/>
              </a:rPr>
              <a:t>golf.se</a:t>
            </a:r>
            <a:r>
              <a:rPr u="none">
                <a:solidFill>
                  <a:srgbClr val="5E5E5E"/>
                </a:solidFill>
                <a:uFillTx/>
              </a:rPr>
              <a:t> </a:t>
            </a:r>
          </a:p>
          <a:p>
            <a:pPr algn="l">
              <a:defRPr sz="3200">
                <a:latin typeface="+mj-lt"/>
                <a:ea typeface="+mj-ea"/>
                <a:cs typeface="+mj-cs"/>
                <a:sym typeface="Helvetica Neue"/>
              </a:defRPr>
            </a:pPr>
            <a:r>
              <a:t> -&gt; För spelaren</a:t>
            </a:r>
          </a:p>
          <a:p>
            <a:pPr algn="l">
              <a:defRPr sz="3200">
                <a:latin typeface="+mj-lt"/>
                <a:ea typeface="+mj-ea"/>
                <a:cs typeface="+mj-cs"/>
                <a:sym typeface="Helvetica Neue"/>
              </a:defRPr>
            </a:pPr>
            <a:r>
              <a:t> -&gt; Allt om regler </a:t>
            </a:r>
          </a:p>
        </p:txBody>
      </p:sp>
      <p:grpSp>
        <p:nvGrpSpPr>
          <p:cNvPr id="140" name="Brödtext nivå ett…"/>
          <p:cNvGrpSpPr/>
          <p:nvPr/>
        </p:nvGrpSpPr>
        <p:grpSpPr>
          <a:xfrm>
            <a:off x="8861221" y="985132"/>
            <a:ext cx="1723572" cy="12652393"/>
            <a:chOff x="0" y="-104634"/>
            <a:chExt cx="1723570" cy="12652391"/>
          </a:xfrm>
        </p:grpSpPr>
        <p:sp>
          <p:nvSpPr>
            <p:cNvPr id="138" name="Rektangel"/>
            <p:cNvSpPr/>
            <p:nvPr/>
          </p:nvSpPr>
          <p:spPr>
            <a:xfrm>
              <a:off x="0" y="-1"/>
              <a:ext cx="1723571" cy="1254775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r" defTabSz="1828752">
                <a:lnSpc>
                  <a:spcPct val="90000"/>
                </a:lnSpc>
                <a:spcBef>
                  <a:spcPts val="3300"/>
                </a:spcBef>
                <a:defRPr b="1" sz="3600">
                  <a:latin typeface="+mj-lt"/>
                  <a:ea typeface="+mj-ea"/>
                  <a:cs typeface="+mj-cs"/>
                  <a:sym typeface="Helvetica Neue"/>
                </a:defRPr>
              </a:pPr>
            </a:p>
          </p:txBody>
        </p:sp>
        <p:sp>
          <p:nvSpPr>
            <p:cNvPr id="139" name="Sida…"/>
            <p:cNvSpPr txBox="1"/>
            <p:nvPr/>
          </p:nvSpPr>
          <p:spPr>
            <a:xfrm>
              <a:off x="0" y="-104635"/>
              <a:ext cx="1723571" cy="12346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/>
            <a:p>
              <a:pPr algn="r" defTabSz="1828752">
                <a:lnSpc>
                  <a:spcPct val="90000"/>
                </a:lnSpc>
                <a:spcBef>
                  <a:spcPts val="3300"/>
                </a:spcBef>
                <a:defRPr b="1" sz="3200" u="sng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Sida</a:t>
              </a:r>
              <a:endParaRPr sz="3600"/>
            </a:p>
            <a:p>
              <a:pPr algn="r" defTabSz="1828752">
                <a:lnSpc>
                  <a:spcPct val="90000"/>
                </a:lnSpc>
                <a:spcBef>
                  <a:spcPts val="3300"/>
                </a:spcBef>
                <a:defRPr b="1"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3</a:t>
              </a:r>
              <a:endParaRPr sz="3600"/>
            </a:p>
            <a:p>
              <a:pPr algn="r" defTabSz="1828752">
                <a:lnSpc>
                  <a:spcPct val="90000"/>
                </a:lnSpc>
                <a:spcBef>
                  <a:spcPts val="3300"/>
                </a:spcBef>
                <a:defRPr b="1"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4 – 7</a:t>
              </a:r>
              <a:endParaRPr sz="3600"/>
            </a:p>
            <a:p>
              <a:pPr algn="r" defTabSz="1828752">
                <a:lnSpc>
                  <a:spcPct val="90000"/>
                </a:lnSpc>
                <a:spcBef>
                  <a:spcPts val="3300"/>
                </a:spcBef>
                <a:defRPr b="1"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8 – 12  </a:t>
              </a:r>
              <a:endParaRPr sz="3600"/>
            </a:p>
            <a:p>
              <a:pPr algn="r" defTabSz="1828752">
                <a:lnSpc>
                  <a:spcPct val="90000"/>
                </a:lnSpc>
                <a:spcBef>
                  <a:spcPts val="3300"/>
                </a:spcBef>
                <a:defRPr b="1"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13 – 15</a:t>
              </a:r>
              <a:br/>
            </a:p>
            <a:p>
              <a:pPr algn="r" defTabSz="1828752">
                <a:lnSpc>
                  <a:spcPct val="90000"/>
                </a:lnSpc>
                <a:spcBef>
                  <a:spcPts val="3300"/>
                </a:spcBef>
                <a:defRPr b="1"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16 – 21</a:t>
              </a:r>
              <a:br/>
              <a:br/>
              <a:r>
                <a:t>22 – 24</a:t>
              </a:r>
              <a:br/>
              <a:r>
                <a:t>25 – 32</a:t>
              </a:r>
              <a:br/>
              <a:r>
                <a:t>33  </a:t>
              </a:r>
              <a:endParaRPr sz="3600"/>
            </a:p>
            <a:p>
              <a:pPr algn="r" defTabSz="1828752">
                <a:lnSpc>
                  <a:spcPct val="90000"/>
                </a:lnSpc>
                <a:spcBef>
                  <a:spcPts val="3300"/>
                </a:spcBef>
                <a:defRPr b="1"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34 – 37</a:t>
              </a:r>
              <a:endParaRPr sz="3600"/>
            </a:p>
            <a:p>
              <a:pPr algn="r" defTabSz="1828752">
                <a:lnSpc>
                  <a:spcPct val="90000"/>
                </a:lnSpc>
                <a:spcBef>
                  <a:spcPts val="3300"/>
                </a:spcBef>
                <a:defRPr b="1"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38 – 39</a:t>
              </a:r>
              <a:endParaRPr sz="3600"/>
            </a:p>
            <a:p>
              <a:pPr algn="r" defTabSz="1828752">
                <a:lnSpc>
                  <a:spcPct val="90000"/>
                </a:lnSpc>
                <a:spcBef>
                  <a:spcPts val="3300"/>
                </a:spcBef>
                <a:defRPr b="1"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40</a:t>
              </a:r>
              <a:endParaRPr sz="3600"/>
            </a:p>
            <a:p>
              <a:pPr algn="r" defTabSz="1828752">
                <a:lnSpc>
                  <a:spcPct val="90000"/>
                </a:lnSpc>
                <a:spcBef>
                  <a:spcPts val="3300"/>
                </a:spcBef>
                <a:defRPr b="1"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41 – 46</a:t>
              </a:r>
              <a:endParaRPr sz="3600"/>
            </a:p>
            <a:p>
              <a:pPr algn="r" defTabSz="1828752">
                <a:lnSpc>
                  <a:spcPct val="90000"/>
                </a:lnSpc>
                <a:spcBef>
                  <a:spcPts val="3300"/>
                </a:spcBef>
                <a:defRPr b="1"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47</a:t>
              </a:r>
              <a:endParaRPr sz="3600"/>
            </a:p>
            <a:p>
              <a:pPr algn="r" defTabSz="1828752">
                <a:lnSpc>
                  <a:spcPct val="90000"/>
                </a:lnSpc>
                <a:spcBef>
                  <a:spcPts val="3300"/>
                </a:spcBef>
                <a:defRPr b="1" sz="320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48</a:t>
              </a:r>
            </a:p>
          </p:txBody>
        </p:sp>
      </p:grpSp>
      <p:sp>
        <p:nvSpPr>
          <p:cNvPr id="141" name="Platshållare för bildnummer 5"/>
          <p:cNvSpPr txBox="1"/>
          <p:nvPr>
            <p:ph type="sldNum" sz="quarter" idx="2"/>
          </p:nvPr>
        </p:nvSpPr>
        <p:spPr>
          <a:xfrm>
            <a:off x="21056087" y="12058527"/>
            <a:ext cx="537973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142" name="Bildobjekt 11" descr="Bildobjekt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1388213">
            <a:off x="13453684" y="5100121"/>
            <a:ext cx="3757940" cy="5377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Bildobjekt 12" descr="Bildobjekt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05201" y="2958825"/>
            <a:ext cx="5981020" cy="3990932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extruta 14"/>
          <p:cNvSpPr txBox="1"/>
          <p:nvPr/>
        </p:nvSpPr>
        <p:spPr>
          <a:xfrm>
            <a:off x="110451" y="268682"/>
            <a:ext cx="24140712" cy="47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i="1" sz="2500">
                <a:solidFill>
                  <a:srgbClr val="FF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Detta häfte beskriver de grundläggande golfreglerna på ett förenklat sätt – använd någon version av de kompletta reglerna om du tex skall tävla, se nedan</a:t>
            </a:r>
          </a:p>
        </p:txBody>
      </p:sp>
      <p:pic>
        <p:nvPicPr>
          <p:cNvPr id="145" name="Bildobjekt 15" descr="Bildobjekt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385446">
            <a:off x="19164703" y="6772833"/>
            <a:ext cx="2462236" cy="515752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Brödtext nivå ett…"/>
          <p:cNvSpPr txBox="1"/>
          <p:nvPr>
            <p:ph type="body" sz="half" idx="1"/>
          </p:nvPr>
        </p:nvSpPr>
        <p:spPr>
          <a:xfrm>
            <a:off x="1193025" y="1007231"/>
            <a:ext cx="7994717" cy="12369726"/>
          </a:xfrm>
          <a:prstGeom prst="rect">
            <a:avLst/>
          </a:prstGeom>
        </p:spPr>
        <p:txBody>
          <a:bodyPr lIns="50800" tIns="50800" rIns="50800" bIns="50800"/>
          <a:lstStyle/>
          <a:p>
            <a:pPr defTabSz="1828752">
              <a:lnSpc>
                <a:spcPct val="90000"/>
              </a:lnSpc>
              <a:spcBef>
                <a:spcPts val="3300"/>
              </a:spcBef>
              <a:defRPr sz="3200"/>
            </a:pPr>
            <a:r>
              <a:t> </a:t>
            </a:r>
            <a:endParaRPr sz="3600"/>
          </a:p>
          <a:p>
            <a:pPr defTabSz="1828752">
              <a:lnSpc>
                <a:spcPct val="90000"/>
              </a:lnSpc>
              <a:spcBef>
                <a:spcPts val="3300"/>
              </a:spcBef>
              <a:defRPr sz="3200"/>
            </a:pPr>
            <a:r>
              <a:t>Gol</a:t>
            </a:r>
            <a:r>
              <a:t>f och golfbanan ………………………..</a:t>
            </a:r>
            <a:endParaRPr sz="3600"/>
          </a:p>
          <a:p>
            <a:pPr defTabSz="1828752">
              <a:lnSpc>
                <a:spcPct val="90000"/>
              </a:lnSpc>
              <a:spcBef>
                <a:spcPts val="3300"/>
              </a:spcBef>
              <a:defRPr sz="3200"/>
            </a:pPr>
            <a:r>
              <a:t>Etik - säkerhet - hänsyn – banvård……..</a:t>
            </a:r>
            <a:endParaRPr sz="3600"/>
          </a:p>
          <a:p>
            <a:pPr defTabSz="1828752">
              <a:lnSpc>
                <a:spcPct val="90000"/>
              </a:lnSpc>
              <a:spcBef>
                <a:spcPts val="3300"/>
              </a:spcBef>
              <a:defRPr sz="3200"/>
            </a:pPr>
            <a:r>
              <a:t>Slag – droppning – spelfältet…………….</a:t>
            </a:r>
          </a:p>
          <a:p>
            <a:pPr marL="481263" indent="-481263" defTabSz="1828752">
              <a:lnSpc>
                <a:spcPct val="90000"/>
              </a:lnSpc>
              <a:spcBef>
                <a:spcPts val="3300"/>
              </a:spcBef>
              <a:defRPr sz="3200"/>
            </a:pPr>
            <a:r>
              <a:t>Tee  / Provisorisk boll</a:t>
            </a:r>
            <a:r>
              <a:t>……………………..</a:t>
            </a:r>
          </a:p>
          <a:p>
            <a:pPr marL="481263" indent="-481263" defTabSz="1828752">
              <a:lnSpc>
                <a:spcPct val="90000"/>
              </a:lnSpc>
              <a:spcBef>
                <a:spcPts val="3300"/>
              </a:spcBef>
              <a:defRPr sz="3200"/>
            </a:pPr>
            <a:r>
              <a:t>Fairway och ruff</a:t>
            </a:r>
            <a:br/>
            <a:r>
              <a:t>- leta boll, förlorad boll, pluggad boll..</a:t>
            </a:r>
            <a:br/>
            <a:r>
              <a:t>- träd o grenar, rubbad boll, påverkan </a:t>
            </a:r>
            <a:br/>
            <a:r>
              <a:t>   av utomstående……………………….</a:t>
            </a:r>
            <a:br/>
            <a:r>
              <a:t>- ”föremål”………………………………..</a:t>
            </a:r>
            <a:br/>
            <a:r>
              <a:t>- ospelbar boll……………………………</a:t>
            </a:r>
            <a:endParaRPr sz="3600"/>
          </a:p>
          <a:p>
            <a:pPr marL="481263" indent="-481263" defTabSz="1828752">
              <a:lnSpc>
                <a:spcPct val="90000"/>
              </a:lnSpc>
              <a:spcBef>
                <a:spcPts val="3300"/>
              </a:spcBef>
              <a:defRPr sz="3200"/>
            </a:pPr>
            <a:r>
              <a:t>Bunker</a:t>
            </a:r>
            <a:r>
              <a:t>………………………………………..</a:t>
            </a:r>
          </a:p>
          <a:p>
            <a:pPr marL="481263" indent="-481263" defTabSz="1828752">
              <a:lnSpc>
                <a:spcPct val="90000"/>
              </a:lnSpc>
              <a:spcBef>
                <a:spcPts val="3300"/>
              </a:spcBef>
              <a:defRPr sz="3200"/>
            </a:pPr>
            <a:r>
              <a:t>Pliktområde</a:t>
            </a:r>
            <a:r>
              <a:t>………………………………….</a:t>
            </a:r>
          </a:p>
          <a:p>
            <a:pPr marL="481263" indent="-481263" defTabSz="1828752">
              <a:lnSpc>
                <a:spcPct val="90000"/>
              </a:lnSpc>
              <a:spcBef>
                <a:spcPts val="3300"/>
              </a:spcBef>
              <a:defRPr sz="3200"/>
            </a:pPr>
            <a:r>
              <a:t>Out of bounds</a:t>
            </a:r>
            <a:r>
              <a:t>……………………………….</a:t>
            </a:r>
          </a:p>
          <a:p>
            <a:pPr marL="481263" indent="-481263" defTabSz="1828752">
              <a:lnSpc>
                <a:spcPct val="90000"/>
              </a:lnSpc>
              <a:spcBef>
                <a:spcPts val="3300"/>
              </a:spcBef>
              <a:defRPr sz="3200"/>
            </a:pPr>
            <a:r>
              <a:t>Green</a:t>
            </a:r>
            <a:r>
              <a:t>………………………………………….</a:t>
            </a:r>
            <a:endParaRPr sz="3600"/>
          </a:p>
          <a:p>
            <a:pPr marL="481263" indent="-481263" defTabSz="1828752">
              <a:lnSpc>
                <a:spcPct val="90000"/>
              </a:lnSpc>
              <a:spcBef>
                <a:spcPts val="3300"/>
              </a:spcBef>
              <a:defRPr sz="3200"/>
            </a:pPr>
            <a:r>
              <a:t>Regel 25 – funktionsnedsättning…………</a:t>
            </a:r>
            <a:endParaRPr sz="3600"/>
          </a:p>
          <a:p>
            <a:pPr marL="481263" indent="-481263" defTabSz="1828752">
              <a:lnSpc>
                <a:spcPct val="90000"/>
              </a:lnSpc>
              <a:spcBef>
                <a:spcPts val="3300"/>
              </a:spcBef>
              <a:defRPr sz="3200"/>
            </a:pPr>
            <a:r>
              <a:t>Nya regler 2023………………………………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rovisorisk boll - förlorad bol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Förlorad boll – provisorisk boll satt i spel</a:t>
            </a:r>
          </a:p>
        </p:txBody>
      </p:sp>
      <p:sp>
        <p:nvSpPr>
          <p:cNvPr id="283" name="Diabildsundertitel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 lIns="50800" tIns="50800" rIns="50800" bIns="50800" numCol="2" spcCol="109855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defRPr sz="4800"/>
            </a:lvl1pPr>
          </a:lstStyle>
          <a:p>
            <a:pPr/>
            <a:r>
              <a:t>Hur många slag har du slagit nu ?</a:t>
            </a:r>
          </a:p>
        </p:txBody>
      </p:sp>
      <p:pic>
        <p:nvPicPr>
          <p:cNvPr id="284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l="7222" t="18646" r="5092" b="30537"/>
          <a:stretch>
            <a:fillRect/>
          </a:stretch>
        </p:blipFill>
        <p:spPr>
          <a:xfrm>
            <a:off x="4666653" y="4243272"/>
            <a:ext cx="15050686" cy="654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286" name="Rektangel 6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18633084" y="7088833"/>
            <a:ext cx="4440226" cy="451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https://youtu.be/5euVBZxO6vM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tshållare för text 9"/>
          <p:cNvSpPr txBox="1"/>
          <p:nvPr>
            <p:ph type="body" sz="quarter" idx="1"/>
          </p:nvPr>
        </p:nvSpPr>
        <p:spPr>
          <a:xfrm>
            <a:off x="1206499" y="2660705"/>
            <a:ext cx="20597682" cy="934782"/>
          </a:xfrm>
          <a:prstGeom prst="rect">
            <a:avLst/>
          </a:prstGeom>
        </p:spPr>
        <p:txBody>
          <a:bodyPr/>
          <a:lstStyle/>
          <a:p>
            <a:pPr defTabSz="784225">
              <a:defRPr sz="5225"/>
            </a:pPr>
            <a:r>
              <a:t>Gäller hela </a:t>
            </a:r>
            <a:r>
              <a:rPr u="sng"/>
              <a:t>spelfältet </a:t>
            </a:r>
            <a:r>
              <a:t>– </a:t>
            </a:r>
            <a:r>
              <a:rPr>
                <a:solidFill>
                  <a:srgbClr val="E22400"/>
                </a:solidFill>
              </a:rPr>
              <a:t>dvs</a:t>
            </a:r>
            <a:r>
              <a:t> </a:t>
            </a:r>
            <a:r>
              <a:rPr>
                <a:solidFill>
                  <a:srgbClr val="FF0000"/>
                </a:solidFill>
              </a:rPr>
              <a:t>inte… tee, bunker, pliktområde, green</a:t>
            </a:r>
          </a:p>
        </p:txBody>
      </p:sp>
      <p:sp>
        <p:nvSpPr>
          <p:cNvPr id="289" name="Vilka ”råd” får man ge ?"/>
          <p:cNvSpPr txBox="1"/>
          <p:nvPr>
            <p:ph type="title"/>
          </p:nvPr>
        </p:nvSpPr>
        <p:spPr>
          <a:xfrm>
            <a:off x="1206500" y="1079500"/>
            <a:ext cx="22860000" cy="1435100"/>
          </a:xfrm>
          <a:prstGeom prst="rect">
            <a:avLst/>
          </a:prstGeom>
        </p:spPr>
        <p:txBody>
          <a:bodyPr/>
          <a:lstStyle/>
          <a:p>
            <a:pPr>
              <a:defRPr spc="-202"/>
            </a:pPr>
            <a:r>
              <a:t>Pluggad</a:t>
            </a:r>
            <a:r>
              <a:rPr spc="-223"/>
              <a:t> boll</a:t>
            </a:r>
          </a:p>
        </p:txBody>
      </p:sp>
      <p:sp>
        <p:nvSpPr>
          <p:cNvPr id="290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291" name="976BF372-88E3-414C-A614-ED8A70DFF721-L0-001.jpeg" descr="976BF372-88E3-414C-A614-ED8A70DFF721-L0-001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5881"/>
          <a:stretch>
            <a:fillRect/>
          </a:stretch>
        </p:blipFill>
        <p:spPr>
          <a:xfrm>
            <a:off x="12363652" y="4643571"/>
            <a:ext cx="8387553" cy="5253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CCA83445-B7B9-487A-A876-7A02A1DFCCEA-L0-001.jpeg" descr="CCA83445-B7B9-487A-A876-7A02A1DFCCEA-L0-001.jpeg"/>
          <p:cNvPicPr>
            <a:picLocks noChangeAspect="1"/>
          </p:cNvPicPr>
          <p:nvPr/>
        </p:nvPicPr>
        <p:blipFill>
          <a:blip r:embed="rId3">
            <a:extLst/>
          </a:blip>
          <a:srcRect l="0" t="0" r="61188" b="5929"/>
          <a:stretch>
            <a:fillRect/>
          </a:stretch>
        </p:blipFill>
        <p:spPr>
          <a:xfrm>
            <a:off x="4740545" y="4643570"/>
            <a:ext cx="4149790" cy="6658429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textruta 10"/>
          <p:cNvSpPr txBox="1"/>
          <p:nvPr/>
        </p:nvSpPr>
        <p:spPr>
          <a:xfrm>
            <a:off x="12290952" y="9825934"/>
            <a:ext cx="9091880" cy="1532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292929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Droppa bollen i Lättnadsområdet</a:t>
            </a:r>
            <a:br/>
            <a:r>
              <a:t>- ingen plikt</a:t>
            </a:r>
          </a:p>
        </p:txBody>
      </p:sp>
      <p:sp>
        <p:nvSpPr>
          <p:cNvPr id="294" name="Rektangel 11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14631104" y="11779711"/>
            <a:ext cx="4411575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https://youtu.be/5TNz4p9QVZY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Diabildsundertitel"/>
          <p:cNvSpPr txBox="1"/>
          <p:nvPr>
            <p:ph type="body" idx="1"/>
          </p:nvPr>
        </p:nvSpPr>
        <p:spPr>
          <a:xfrm>
            <a:off x="1206499" y="4248503"/>
            <a:ext cx="21671644" cy="8256631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t>Får ej böjas undan</a:t>
            </a:r>
            <a:endParaRPr b="0"/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t>Får ej brytas av</a:t>
            </a:r>
            <a:endParaRPr b="0"/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t>Får ej ”slås bort” med övningssvingar</a:t>
            </a:r>
            <a:endParaRPr b="0"/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</a:p>
          <a:p>
            <a:pPr defTabSz="2438337">
              <a:lnSpc>
                <a:spcPct val="90000"/>
              </a:lnSpc>
              <a:spcBef>
                <a:spcPts val="4500"/>
              </a:spcBef>
              <a:defRPr b="0" sz="4800"/>
            </a:pPr>
            <a:r>
              <a:t>...med syfte att förbättra bollens läge, din stans eller spellinjen</a:t>
            </a:r>
          </a:p>
        </p:txBody>
      </p:sp>
      <p:sp>
        <p:nvSpPr>
          <p:cNvPr id="297" name="Levande träd, grenar, växter, .."/>
          <p:cNvSpPr txBox="1"/>
          <p:nvPr>
            <p:ph type="title"/>
          </p:nvPr>
        </p:nvSpPr>
        <p:spPr>
          <a:xfrm>
            <a:off x="1206498" y="1061095"/>
            <a:ext cx="18819766" cy="1435101"/>
          </a:xfrm>
          <a:prstGeom prst="rect">
            <a:avLst/>
          </a:prstGeom>
        </p:spPr>
        <p:txBody>
          <a:bodyPr/>
          <a:lstStyle>
            <a:lvl1pPr defTabSz="2389571">
              <a:defRPr spc="-199" sz="8300"/>
            </a:lvl1pPr>
          </a:lstStyle>
          <a:p>
            <a:pPr/>
            <a:r>
              <a:t>Levande träd, grenar, växter, ..</a:t>
            </a:r>
          </a:p>
        </p:txBody>
      </p:sp>
      <p:sp>
        <p:nvSpPr>
          <p:cNvPr id="298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Diabildsundertitel"/>
          <p:cNvSpPr txBox="1"/>
          <p:nvPr>
            <p:ph type="body" sz="half" idx="1"/>
          </p:nvPr>
        </p:nvSpPr>
        <p:spPr>
          <a:xfrm>
            <a:off x="1206499" y="4248503"/>
            <a:ext cx="13162645" cy="8256631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defRPr sz="4800"/>
            </a:pPr>
            <a:r>
              <a:t>… träffad vid t ex övningssving</a:t>
            </a:r>
            <a:endParaRPr b="0"/>
          </a:p>
          <a:p>
            <a:pPr lvl="1" marL="609600" indent="0" defTabSz="2438337">
              <a:lnSpc>
                <a:spcPct val="90000"/>
              </a:lnSpc>
              <a:spcBef>
                <a:spcPts val="4500"/>
              </a:spcBef>
              <a:buSzPct val="100000"/>
              <a:defRPr b="0" sz="4800" u="sng"/>
            </a:pPr>
            <a:r>
              <a:t> Åter</a:t>
            </a:r>
            <a:r>
              <a:rPr u="none"/>
              <a:t>placera - 1 plikt</a:t>
            </a: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defRPr b="0" sz="4800"/>
            </a:pP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defRPr sz="4800"/>
            </a:pPr>
            <a:r>
              <a:t>… rubbad t ex genom att ”grunda” klubban</a:t>
            </a:r>
            <a:endParaRPr b="0"/>
          </a:p>
          <a:p>
            <a:pPr lvl="1" marL="609600" indent="0" defTabSz="2438337">
              <a:lnSpc>
                <a:spcPct val="90000"/>
              </a:lnSpc>
              <a:spcBef>
                <a:spcPts val="4500"/>
              </a:spcBef>
              <a:buSzPct val="100000"/>
              <a:defRPr b="0" sz="4800" u="sng"/>
            </a:pPr>
            <a:r>
              <a:t> Åter</a:t>
            </a:r>
            <a:r>
              <a:rPr u="none"/>
              <a:t>placera - 1 plikt</a:t>
            </a:r>
          </a:p>
        </p:txBody>
      </p:sp>
      <p:sp>
        <p:nvSpPr>
          <p:cNvPr id="301" name="Boll oavsiktligt...."/>
          <p:cNvSpPr txBox="1"/>
          <p:nvPr>
            <p:ph type="title"/>
          </p:nvPr>
        </p:nvSpPr>
        <p:spPr>
          <a:xfrm>
            <a:off x="1206500" y="1079500"/>
            <a:ext cx="14762214" cy="1435100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Boll oavsiktligt....</a:t>
            </a:r>
          </a:p>
        </p:txBody>
      </p:sp>
      <p:sp>
        <p:nvSpPr>
          <p:cNvPr id="302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Ospelbar boll"/>
          <p:cNvSpPr txBox="1"/>
          <p:nvPr>
            <p:ph type="title"/>
          </p:nvPr>
        </p:nvSpPr>
        <p:spPr>
          <a:xfrm>
            <a:off x="1206499" y="1079500"/>
            <a:ext cx="22070788" cy="2276930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”Utomståendes” inverkan på bollen</a:t>
            </a:r>
          </a:p>
        </p:txBody>
      </p:sp>
      <p:sp>
        <p:nvSpPr>
          <p:cNvPr id="305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306" name="Är inget ”utomstående”, det är en naturkraft…"/>
          <p:cNvSpPr txBox="1"/>
          <p:nvPr/>
        </p:nvSpPr>
        <p:spPr>
          <a:xfrm>
            <a:off x="9301537" y="2745736"/>
            <a:ext cx="13975750" cy="3005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Vindpust, etc - är </a:t>
            </a:r>
            <a:r>
              <a:rPr b="1" u="sng"/>
              <a:t>inget</a:t>
            </a:r>
            <a:r>
              <a:t> ”utomstående” - </a:t>
            </a:r>
            <a:r>
              <a:rPr b="1"/>
              <a:t>det är en </a:t>
            </a:r>
            <a:r>
              <a:rPr b="1" u="sng"/>
              <a:t>naturkraft</a:t>
            </a:r>
          </a:p>
          <a:p>
            <a:pPr marL="609600" indent="-609600" algn="l">
              <a:buSzPct val="123000"/>
              <a:buChar char="-"/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spela bollen som den ligger</a:t>
            </a:r>
          </a:p>
          <a:p>
            <a:pPr marL="609600" indent="-609600" algn="l">
              <a:buSzPct val="123000"/>
              <a:buChar char="-"/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utan plikt</a:t>
            </a:r>
          </a:p>
        </p:txBody>
      </p:sp>
      <p:sp>
        <p:nvSpPr>
          <p:cNvPr id="307" name="Bollen träffar något utomstående…"/>
          <p:cNvSpPr txBox="1"/>
          <p:nvPr/>
        </p:nvSpPr>
        <p:spPr>
          <a:xfrm>
            <a:off x="9301537" y="7656286"/>
            <a:ext cx="11722479" cy="4834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 algn="l" defTabSz="825500"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Bollen </a:t>
            </a:r>
            <a:r>
              <a:rPr i="1"/>
              <a:t>träffar</a:t>
            </a:r>
            <a:r>
              <a:t> något utomstående</a:t>
            </a:r>
            <a:endParaRPr sz="5500"/>
          </a:p>
          <a:p>
            <a:pPr algn="l" defTabSz="8255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... spelas som den ligger</a:t>
            </a:r>
            <a:endParaRPr b="1" sz="5500"/>
          </a:p>
          <a:p>
            <a:pPr algn="l" defTabSz="825500"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algn="l" defTabSz="825500"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algn="l" defTabSz="825500"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Bollen </a:t>
            </a:r>
            <a:r>
              <a:rPr i="1"/>
              <a:t>rubbas</a:t>
            </a:r>
            <a:r>
              <a:t> </a:t>
            </a:r>
            <a:r>
              <a:rPr i="1"/>
              <a:t>av</a:t>
            </a:r>
            <a:r>
              <a:t> något utomstående</a:t>
            </a:r>
            <a:endParaRPr sz="5500"/>
          </a:p>
          <a:p>
            <a:pPr algn="l" defTabSz="8255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... </a:t>
            </a:r>
            <a:r>
              <a:rPr u="sng"/>
              <a:t>åter</a:t>
            </a:r>
            <a:r>
              <a:t>placera - utan plikt</a:t>
            </a:r>
          </a:p>
        </p:txBody>
      </p:sp>
      <p:pic>
        <p:nvPicPr>
          <p:cNvPr id="308" name="Bildobjekt 14" descr="Bildobjekt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9368" y="2719877"/>
            <a:ext cx="3057247" cy="3057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Bildobjekt 15" descr="Bildobjekt 1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7308" y="7148283"/>
            <a:ext cx="3149601" cy="2794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Bildobjekt 16" descr="Bildobjekt 1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58251" y="10524859"/>
            <a:ext cx="3178657" cy="1966180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Rektangel 9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16624330" y="11590242"/>
            <a:ext cx="4293008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https://youtu.be/sLlSED4PxKA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tshållare för text 7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Ej levande</a:t>
            </a:r>
          </a:p>
        </p:txBody>
      </p:sp>
      <p:sp>
        <p:nvSpPr>
          <p:cNvPr id="314" name="Ej levande"/>
          <p:cNvSpPr txBox="1"/>
          <p:nvPr>
            <p:ph type="body" idx="21"/>
          </p:nvPr>
        </p:nvSpPr>
        <p:spPr>
          <a:xfrm>
            <a:off x="1206499" y="4248503"/>
            <a:ext cx="10610469" cy="82566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Får tas bort</a:t>
            </a:r>
          </a:p>
          <a:p>
            <a:pPr/>
            <a:r>
              <a:t>Men om bollen rubbas…</a:t>
            </a:r>
          </a:p>
          <a:p>
            <a:pPr lvl="1"/>
            <a:r>
              <a:t>1 slags plikt och sen återplacering</a:t>
            </a:r>
          </a:p>
          <a:p>
            <a:pPr>
              <a:buSzTx/>
              <a:buNone/>
            </a:pPr>
          </a:p>
          <a:p>
            <a:pPr>
              <a:defRPr i="1"/>
            </a:pPr>
            <a:r>
              <a:t>Sand och lös jord får </a:t>
            </a:r>
            <a:r>
              <a:rPr u="sng"/>
              <a:t>bara </a:t>
            </a:r>
            <a:r>
              <a:t>tas bort på green</a:t>
            </a:r>
          </a:p>
        </p:txBody>
      </p:sp>
      <p:sp>
        <p:nvSpPr>
          <p:cNvPr id="315" name="Lösa naturföremå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Lösa naturföremål</a:t>
            </a:r>
          </a:p>
        </p:txBody>
      </p:sp>
      <p:pic>
        <p:nvPicPr>
          <p:cNvPr id="316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16119" y="1337960"/>
            <a:ext cx="7810502" cy="11252202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tshållare för text 7"/>
          <p:cNvSpPr txBox="1"/>
          <p:nvPr>
            <p:ph type="body" sz="half" idx="1"/>
          </p:nvPr>
        </p:nvSpPr>
        <p:spPr>
          <a:xfrm>
            <a:off x="1520403" y="4353137"/>
            <a:ext cx="9779001" cy="8256632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  <a:r>
              <a:t>Får tas bort</a:t>
            </a: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  <a:r>
              <a:t>Och/eller lättnad utan plikt</a:t>
            </a:r>
          </a:p>
        </p:txBody>
      </p:sp>
      <p:sp>
        <p:nvSpPr>
          <p:cNvPr id="320" name="Hindrande föremål (tillverkat) - flyttbart"/>
          <p:cNvSpPr txBox="1"/>
          <p:nvPr>
            <p:ph type="title"/>
          </p:nvPr>
        </p:nvSpPr>
        <p:spPr>
          <a:xfrm>
            <a:off x="1206500" y="1079500"/>
            <a:ext cx="9870555" cy="2703793"/>
          </a:xfrm>
          <a:prstGeom prst="rect">
            <a:avLst/>
          </a:prstGeom>
        </p:spPr>
        <p:txBody>
          <a:bodyPr/>
          <a:lstStyle/>
          <a:p>
            <a:pPr>
              <a:defRPr spc="-223"/>
            </a:pPr>
            <a:r>
              <a:t>Tillverkat föremål </a:t>
            </a:r>
          </a:p>
          <a:p>
            <a:pPr>
              <a:defRPr spc="-223"/>
            </a:pPr>
            <a:r>
              <a:t>- flyttbart</a:t>
            </a:r>
          </a:p>
        </p:txBody>
      </p:sp>
      <p:pic>
        <p:nvPicPr>
          <p:cNvPr id="321" name="A9CC886E-463B-42BA-A800-D5351DE1D7E7-L0-001.jpeg" descr="A9CC886E-463B-42BA-A800-D5351DE1D7E7-L0-001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1294"/>
          <a:stretch>
            <a:fillRect/>
          </a:stretch>
        </p:blipFill>
        <p:spPr>
          <a:xfrm>
            <a:off x="2111131" y="6703182"/>
            <a:ext cx="7839352" cy="4998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04110" y="1697681"/>
            <a:ext cx="6959602" cy="10604501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324" name="Rektangel 8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5610367" y="11840516"/>
            <a:ext cx="4236924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https://youtu.be/Z2NDa3IktdU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Om bollen rubbas"/>
          <p:cNvSpPr txBox="1"/>
          <p:nvPr>
            <p:ph type="body" sz="half" idx="1"/>
          </p:nvPr>
        </p:nvSpPr>
        <p:spPr>
          <a:xfrm>
            <a:off x="1206500" y="4248503"/>
            <a:ext cx="8401689" cy="8256631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  <a:r>
              <a:t>Ingen plikt, men bollen måste </a:t>
            </a:r>
            <a:r>
              <a:rPr u="sng"/>
              <a:t>återplaceras</a:t>
            </a:r>
          </a:p>
        </p:txBody>
      </p:sp>
      <p:sp>
        <p:nvSpPr>
          <p:cNvPr id="327" name="Ingen plikt, men bollen måste återplaceras"/>
          <p:cNvSpPr txBox="1"/>
          <p:nvPr/>
        </p:nvSpPr>
        <p:spPr>
          <a:xfrm>
            <a:off x="1206500" y="2372960"/>
            <a:ext cx="9779000" cy="934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Om bollen rubbas</a:t>
            </a:r>
          </a:p>
        </p:txBody>
      </p:sp>
      <p:sp>
        <p:nvSpPr>
          <p:cNvPr id="328" name="Hindrande föremål (tillverkat)"/>
          <p:cNvSpPr txBox="1"/>
          <p:nvPr>
            <p:ph type="title"/>
          </p:nvPr>
        </p:nvSpPr>
        <p:spPr>
          <a:xfrm>
            <a:off x="1206500" y="1079500"/>
            <a:ext cx="15206909" cy="1435100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Tillverkat föremål</a:t>
            </a:r>
          </a:p>
        </p:txBody>
      </p:sp>
      <p:pic>
        <p:nvPicPr>
          <p:cNvPr id="329" name="B3B993AA-91E7-4059-9C7C-514FC88CAAD8-L0-001.jpeg" descr="B3B993AA-91E7-4059-9C7C-514FC88CAAD8-L0-001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3894"/>
          <a:stretch>
            <a:fillRect/>
          </a:stretch>
        </p:blipFill>
        <p:spPr>
          <a:xfrm>
            <a:off x="9292812" y="4414658"/>
            <a:ext cx="10011188" cy="6452913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Hindrande föremål (tillverkat) - oflyttbar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Tillverkat föremål - oflyttbart</a:t>
            </a:r>
          </a:p>
        </p:txBody>
      </p:sp>
      <p:sp>
        <p:nvSpPr>
          <p:cNvPr id="333" name="Räknas som ”onormalt banförhållande”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Räknas som ”onormalt banförhållande”</a:t>
            </a:r>
          </a:p>
        </p:txBody>
      </p:sp>
      <p:sp>
        <p:nvSpPr>
          <p:cNvPr id="334" name="Platshållare för text 5"/>
          <p:cNvSpPr txBox="1"/>
          <p:nvPr>
            <p:ph type="body" idx="21"/>
          </p:nvPr>
        </p:nvSpPr>
        <p:spPr>
          <a:xfrm>
            <a:off x="1206500" y="5364143"/>
            <a:ext cx="9787744" cy="71403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>
              <a:buSzTx/>
              <a:buNone/>
            </a:pPr>
            <a:r>
              <a:t>T ex en fastsatt parkbänk, en kiosk eller en väg</a:t>
            </a:r>
          </a:p>
          <a:p>
            <a:pPr/>
            <a:r>
              <a:t>Lättnad utan plikt – från ”närmaste plats”</a:t>
            </a:r>
          </a:p>
        </p:txBody>
      </p:sp>
      <p:pic>
        <p:nvPicPr>
          <p:cNvPr id="335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l="40693" t="19016" r="5555" b="28535"/>
          <a:stretch>
            <a:fillRect/>
          </a:stretch>
        </p:blipFill>
        <p:spPr>
          <a:xfrm>
            <a:off x="12021498" y="4095036"/>
            <a:ext cx="9526835" cy="6972108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tshållare för text 7"/>
          <p:cNvSpPr txBox="1"/>
          <p:nvPr>
            <p:ph type="body" sz="half" idx="1"/>
          </p:nvPr>
        </p:nvSpPr>
        <p:spPr>
          <a:xfrm>
            <a:off x="1206499" y="4601131"/>
            <a:ext cx="11641233" cy="8071789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645067" indent="-645067" defTabSz="2365187">
              <a:lnSpc>
                <a:spcPct val="90000"/>
              </a:lnSpc>
              <a:spcBef>
                <a:spcPts val="4300"/>
              </a:spcBef>
              <a:buSzPct val="123000"/>
              <a:buFont typeface="Courier New"/>
              <a:buChar char="o"/>
              <a:defRPr b="0" sz="4656"/>
            </a:pPr>
            <a:r>
              <a:t>Tillverkat oflyttbart föremål</a:t>
            </a:r>
          </a:p>
          <a:p>
            <a:pPr marL="556528" indent="-556528" defTabSz="2365187">
              <a:lnSpc>
                <a:spcPct val="90000"/>
              </a:lnSpc>
              <a:spcBef>
                <a:spcPts val="4300"/>
              </a:spcBef>
              <a:buSzPct val="123000"/>
              <a:buFont typeface="Courier New"/>
              <a:buChar char="o"/>
              <a:defRPr b="0" sz="4656"/>
            </a:pPr>
          </a:p>
          <a:p>
            <a:pPr marL="645067" indent="-645067" defTabSz="2365187">
              <a:lnSpc>
                <a:spcPct val="90000"/>
              </a:lnSpc>
              <a:spcBef>
                <a:spcPts val="4300"/>
              </a:spcBef>
              <a:buSzPct val="123000"/>
              <a:buFont typeface="Courier New"/>
              <a:buChar char="o"/>
              <a:defRPr b="0" sz="4656"/>
            </a:pPr>
            <a:r>
              <a:t>Tillfälligt vatten</a:t>
            </a:r>
          </a:p>
          <a:p>
            <a:pPr marL="645067" indent="-645067" defTabSz="2365187">
              <a:lnSpc>
                <a:spcPct val="90000"/>
              </a:lnSpc>
              <a:spcBef>
                <a:spcPts val="4300"/>
              </a:spcBef>
              <a:buSzPct val="123000"/>
              <a:buFont typeface="Courier New"/>
              <a:buChar char="o"/>
              <a:defRPr b="0" sz="4656"/>
            </a:pPr>
            <a:r>
              <a:t>Mark under arbete</a:t>
            </a:r>
          </a:p>
          <a:p>
            <a:pPr marL="645067" indent="-645067" defTabSz="2365187">
              <a:lnSpc>
                <a:spcPct val="90000"/>
              </a:lnSpc>
              <a:spcBef>
                <a:spcPts val="4300"/>
              </a:spcBef>
              <a:buSzPct val="123000"/>
              <a:buFont typeface="Courier New"/>
              <a:buChar char="o"/>
              <a:defRPr b="0" sz="4656"/>
            </a:pPr>
            <a:r>
              <a:t>Hål grävt av djur</a:t>
            </a:r>
          </a:p>
          <a:p>
            <a:pPr marL="645067" indent="-645067" defTabSz="2365187">
              <a:lnSpc>
                <a:spcPct val="90000"/>
              </a:lnSpc>
              <a:spcBef>
                <a:spcPts val="4300"/>
              </a:spcBef>
              <a:buSzPct val="123000"/>
              <a:buChar char="•"/>
              <a:defRPr b="0" sz="4656"/>
            </a:pPr>
          </a:p>
          <a:p>
            <a:pPr marL="645067" indent="-645067" defTabSz="2365187">
              <a:lnSpc>
                <a:spcPct val="90000"/>
              </a:lnSpc>
              <a:spcBef>
                <a:spcPts val="4300"/>
              </a:spcBef>
              <a:buSzPct val="123000"/>
              <a:buFont typeface="Arial"/>
              <a:buChar char="•"/>
              <a:defRPr b="0" sz="4656"/>
            </a:pPr>
            <a:r>
              <a:t>Lättnad utan plikt – från ”närmaste plats”</a:t>
            </a:r>
          </a:p>
        </p:txBody>
      </p:sp>
      <p:sp>
        <p:nvSpPr>
          <p:cNvPr id="339" name="Fler ”onormala banförhållanden”"/>
          <p:cNvSpPr txBox="1"/>
          <p:nvPr>
            <p:ph type="title"/>
          </p:nvPr>
        </p:nvSpPr>
        <p:spPr>
          <a:xfrm>
            <a:off x="1206499" y="1079500"/>
            <a:ext cx="21402458" cy="1435100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Onormala banförhållanden</a:t>
            </a:r>
          </a:p>
        </p:txBody>
      </p:sp>
      <p:pic>
        <p:nvPicPr>
          <p:cNvPr id="340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l="6601" t="33381" r="58730" b="24829"/>
          <a:stretch>
            <a:fillRect/>
          </a:stretch>
        </p:blipFill>
        <p:spPr>
          <a:xfrm>
            <a:off x="13236663" y="4306342"/>
            <a:ext cx="8567516" cy="7745566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342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l="45562" t="42759" r="5555" b="28535"/>
          <a:stretch>
            <a:fillRect/>
          </a:stretch>
        </p:blipFill>
        <p:spPr>
          <a:xfrm>
            <a:off x="10432143" y="3459732"/>
            <a:ext cx="7196940" cy="31697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lfbana - definition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pc="-200"/>
            </a:pPr>
            <a:r>
              <a:t>G</a:t>
            </a:r>
            <a:r>
              <a:t>olf och golfbanan</a:t>
            </a:r>
          </a:p>
        </p:txBody>
      </p:sp>
      <p:pic>
        <p:nvPicPr>
          <p:cNvPr id="149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l="0" t="0" r="0" b="7877"/>
          <a:stretch>
            <a:fillRect/>
          </a:stretch>
        </p:blipFill>
        <p:spPr>
          <a:xfrm>
            <a:off x="10712577" y="3290905"/>
            <a:ext cx="11921202" cy="6866765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Platshållare för bildnummer 5"/>
          <p:cNvSpPr txBox="1"/>
          <p:nvPr>
            <p:ph type="sldNum" sz="quarter" idx="2"/>
          </p:nvPr>
        </p:nvSpPr>
        <p:spPr>
          <a:xfrm>
            <a:off x="21056087" y="12058527"/>
            <a:ext cx="537973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151" name="textruta 5"/>
          <p:cNvSpPr txBox="1"/>
          <p:nvPr/>
        </p:nvSpPr>
        <p:spPr>
          <a:xfrm>
            <a:off x="18411" y="3338908"/>
            <a:ext cx="10152057" cy="5177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marL="15875" indent="593725" algn="l">
              <a:defRPr b="1" sz="4800">
                <a:latin typeface="+mj-lt"/>
                <a:ea typeface="+mj-ea"/>
                <a:cs typeface="+mj-cs"/>
                <a:sym typeface="Helvetica Neue"/>
              </a:defRPr>
            </a:pPr>
            <a:r>
              <a:t>Golf spelas genom att slå en boll med en klubba</a:t>
            </a:r>
          </a:p>
          <a:p>
            <a:pPr lvl="1" marL="698500" indent="-88900" algn="l">
              <a:defRPr sz="48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lvl="1" marL="15875" indent="593725" algn="l">
              <a:defRPr sz="4800">
                <a:latin typeface="+mj-lt"/>
                <a:ea typeface="+mj-ea"/>
                <a:cs typeface="+mj-cs"/>
                <a:sym typeface="Helvetica Neue"/>
              </a:defRPr>
            </a:pPr>
            <a:r>
              <a:t>Varje hål börjar på ”tee” och är slut när bollen är ”hålad” på green</a:t>
            </a:r>
          </a:p>
          <a:p>
            <a:pPr lvl="1" marL="698500" indent="-88900" algn="l">
              <a:defRPr sz="4800"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152" name="textruta 6"/>
          <p:cNvSpPr txBox="1"/>
          <p:nvPr/>
        </p:nvSpPr>
        <p:spPr>
          <a:xfrm>
            <a:off x="2216345" y="10847630"/>
            <a:ext cx="18955208" cy="11979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98500" indent="-698500">
              <a:defRPr sz="4800">
                <a:latin typeface="+mj-lt"/>
                <a:ea typeface="+mj-ea"/>
                <a:cs typeface="+mj-cs"/>
                <a:sym typeface="Helvetica Neue"/>
              </a:defRPr>
            </a:pPr>
            <a:r>
              <a:t>Grundregel: Spela banan</a:t>
            </a:r>
            <a:r>
              <a:rPr b="1"/>
              <a:t> ”som den är” </a:t>
            </a:r>
            <a:r>
              <a:t>och bollen </a:t>
            </a:r>
            <a:r>
              <a:rPr b="1"/>
              <a:t>”som den ligger”</a:t>
            </a:r>
          </a:p>
        </p:txBody>
      </p:sp>
      <p:grpSp>
        <p:nvGrpSpPr>
          <p:cNvPr id="155" name="Rektangel med rundade hörn 7"/>
          <p:cNvGrpSpPr/>
          <p:nvPr/>
        </p:nvGrpSpPr>
        <p:grpSpPr>
          <a:xfrm>
            <a:off x="19363630" y="3775121"/>
            <a:ext cx="2920426" cy="930752"/>
            <a:chOff x="0" y="0"/>
            <a:chExt cx="2920425" cy="930751"/>
          </a:xfrm>
        </p:grpSpPr>
        <p:sp>
          <p:nvSpPr>
            <p:cNvPr id="153" name="Rundad rektangel"/>
            <p:cNvSpPr/>
            <p:nvPr/>
          </p:nvSpPr>
          <p:spPr>
            <a:xfrm>
              <a:off x="0" y="0"/>
              <a:ext cx="2920426" cy="930752"/>
            </a:xfrm>
            <a:prstGeom prst="roundRect">
              <a:avLst>
                <a:gd name="adj" fmla="val 16667"/>
              </a:avLst>
            </a:prstGeom>
            <a:solidFill>
              <a:srgbClr val="29292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</a:p>
          </p:txBody>
        </p:sp>
        <p:sp>
          <p:nvSpPr>
            <p:cNvPr id="154" name="Out of Bounds –…"/>
            <p:cNvSpPr txBox="1"/>
            <p:nvPr/>
          </p:nvSpPr>
          <p:spPr>
            <a:xfrm>
              <a:off x="45435" y="50542"/>
              <a:ext cx="2829555" cy="829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Out of Bounds – </a:t>
              </a:r>
            </a:p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banans yttre gräns</a:t>
              </a:r>
            </a:p>
          </p:txBody>
        </p:sp>
      </p:grpSp>
      <p:sp>
        <p:nvSpPr>
          <p:cNvPr id="156" name="textruta 10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16586892" y="10272714"/>
            <a:ext cx="4320541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 Neue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5E5E5E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https://youtu.be/x-Xd1StxuMQ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”Föremål”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”Föremål”</a:t>
            </a:r>
          </a:p>
        </p:txBody>
      </p:sp>
      <p:graphicFrame>
        <p:nvGraphicFramePr>
          <p:cNvPr id="345" name="Tabell"/>
          <p:cNvGraphicFramePr/>
          <p:nvPr/>
        </p:nvGraphicFramePr>
        <p:xfrm>
          <a:off x="2120937" y="2443751"/>
          <a:ext cx="21376213" cy="9543710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{4C3C2611-4C71-4FC5-86AE-919BDF0F9419}</a:tableStyleId>
              </a:tblPr>
              <a:tblGrid>
                <a:gridCol w="3061715"/>
                <a:gridCol w="5860685"/>
                <a:gridCol w="5128244"/>
                <a:gridCol w="7325567"/>
              </a:tblGrid>
              <a:tr h="2385927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C6C6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</a:rPr>
                        <a:t>Natur-föremål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</a:rPr>
                        <a:t>Tillverkade föremål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3600"/>
                      </a:pPr>
                      <a:r>
                        <a:t>Onormala </a:t>
                      </a:r>
                      <a:r>
                        <a:t>ban</a:t>
                      </a:r>
                      <a:r>
                        <a:t>förhållanden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C6C6C"/>
                      </a:solidFill>
                      <a:miter lim="400000"/>
                    </a:lnR>
                  </a:tcPr>
                </a:tc>
              </a:tr>
              <a:tr h="2385927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</a:rPr>
                        <a:t>Flyttbara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C6C6C"/>
                      </a:solidFill>
                      <a:miter lim="400000"/>
                    </a:lnR>
                  </a:tcPr>
                </a:tc>
              </a:tr>
              <a:tr h="2385927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</a:rPr>
                        <a:t>Oflyttbara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C6C6C"/>
                      </a:solidFill>
                      <a:miter lim="400000"/>
                    </a:lnR>
                  </a:tcPr>
                </a:tc>
              </a:tr>
              <a:tr h="2385927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6C6C6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6C6C6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6C6C6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C6C6C"/>
                      </a:solidFill>
                      <a:miter lim="400000"/>
                    </a:lnR>
                    <a:lnB w="12700">
                      <a:solidFill>
                        <a:srgbClr val="6C6C6C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346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l="45711" t="44499" r="21200" b="31028"/>
          <a:stretch>
            <a:fillRect/>
          </a:stretch>
        </p:blipFill>
        <p:spPr>
          <a:xfrm>
            <a:off x="16504451" y="7454617"/>
            <a:ext cx="3443958" cy="1910406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348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l="6601" t="56348" r="58730" b="29163"/>
          <a:stretch>
            <a:fillRect/>
          </a:stretch>
        </p:blipFill>
        <p:spPr>
          <a:xfrm>
            <a:off x="16504452" y="9797242"/>
            <a:ext cx="6193762" cy="1941186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textruta 14"/>
          <p:cNvSpPr txBox="1"/>
          <p:nvPr/>
        </p:nvSpPr>
        <p:spPr>
          <a:xfrm>
            <a:off x="5277282" y="5117777"/>
            <a:ext cx="2093259" cy="1840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800">
                <a:solidFill>
                  <a:srgbClr val="292929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Lösa natur-föremål</a:t>
            </a:r>
          </a:p>
        </p:txBody>
      </p:sp>
      <p:pic>
        <p:nvPicPr>
          <p:cNvPr id="350" name="Bild" descr="Bild"/>
          <p:cNvPicPr>
            <a:picLocks noChangeAspect="1"/>
          </p:cNvPicPr>
          <p:nvPr/>
        </p:nvPicPr>
        <p:blipFill>
          <a:blip r:embed="rId3">
            <a:extLst/>
          </a:blip>
          <a:srcRect l="5023" t="41318" r="8333" b="24821"/>
          <a:stretch>
            <a:fillRect/>
          </a:stretch>
        </p:blipFill>
        <p:spPr>
          <a:xfrm>
            <a:off x="7264435" y="5103953"/>
            <a:ext cx="3276566" cy="1844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Bild" descr="Bild"/>
          <p:cNvPicPr>
            <a:picLocks noChangeAspect="1"/>
          </p:cNvPicPr>
          <p:nvPr/>
        </p:nvPicPr>
        <p:blipFill>
          <a:blip r:embed="rId4">
            <a:extLst/>
          </a:blip>
          <a:srcRect l="6312" t="38910" r="4532" b="34572"/>
          <a:stretch>
            <a:fillRect/>
          </a:stretch>
        </p:blipFill>
        <p:spPr>
          <a:xfrm>
            <a:off x="11989765" y="5248269"/>
            <a:ext cx="3443958" cy="1560859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Rektangel 10"/>
          <p:cNvSpPr/>
          <p:nvPr/>
        </p:nvSpPr>
        <p:spPr>
          <a:xfrm>
            <a:off x="11989765" y="7601083"/>
            <a:ext cx="3443957" cy="1635106"/>
          </a:xfrm>
          <a:prstGeom prst="rect">
            <a:avLst/>
          </a:prstGeom>
          <a:ln w="25400">
            <a:solidFill>
              <a:schemeClr val="accent1"/>
            </a:solidFill>
            <a:prstDash val="dash"/>
          </a:ln>
        </p:spPr>
        <p:txBody>
          <a:bodyPr lIns="50800" tIns="50800" rIns="50800" bIns="50800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355" name="Rak pil 17"/>
          <p:cNvSpPr/>
          <p:nvPr/>
        </p:nvSpPr>
        <p:spPr>
          <a:xfrm>
            <a:off x="15446547" y="8413229"/>
            <a:ext cx="1057905" cy="2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25400">
            <a:solidFill>
              <a:schemeClr val="accent1"/>
            </a:solidFill>
            <a:prstDash val="dash"/>
            <a:tailEnd type="triangle"/>
          </a:ln>
        </p:spPr>
        <p:txBody>
          <a:bodyPr/>
          <a:lstStyle/>
          <a:p>
            <a:pPr/>
          </a:p>
        </p:txBody>
      </p:sp>
      <p:pic>
        <p:nvPicPr>
          <p:cNvPr id="354" name="Bildobjekt 18" descr="Bildobjekt 1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64435" y="7335967"/>
            <a:ext cx="2833359" cy="21477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”Föremål”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”Föremål”</a:t>
            </a:r>
          </a:p>
        </p:txBody>
      </p:sp>
      <p:graphicFrame>
        <p:nvGraphicFramePr>
          <p:cNvPr id="358" name="Tabell"/>
          <p:cNvGraphicFramePr/>
          <p:nvPr/>
        </p:nvGraphicFramePr>
        <p:xfrm>
          <a:off x="2120937" y="2443751"/>
          <a:ext cx="21376213" cy="9543710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{4C3C2611-4C71-4FC5-86AE-919BDF0F9419}</a:tableStyleId>
              </a:tblPr>
              <a:tblGrid>
                <a:gridCol w="3061715"/>
                <a:gridCol w="5860685"/>
                <a:gridCol w="5128244"/>
                <a:gridCol w="7325567"/>
              </a:tblGrid>
              <a:tr h="2385927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6C6C6C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</a:rPr>
                        <a:t>Natur-föremål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</a:rPr>
                        <a:t>Tillverkade föremål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3200"/>
                      </a:pPr>
                      <a:r>
                        <a:t>Onormala </a:t>
                      </a:r>
                      <a:r>
                        <a:t>ban</a:t>
                      </a:r>
                      <a:r>
                        <a:t>förhållanden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C6C6C"/>
                      </a:solidFill>
                      <a:miter lim="400000"/>
                    </a:lnR>
                  </a:tcPr>
                </a:tc>
              </a:tr>
              <a:tr h="2385927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</a:rPr>
                        <a:t>Flyttbara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C6C6C"/>
                      </a:solidFill>
                      <a:miter lim="400000"/>
                    </a:lnR>
                  </a:tcPr>
                </a:tc>
              </a:tr>
              <a:tr h="2385927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</a:rPr>
                        <a:t>Oflyttbara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C6C6C"/>
                      </a:solidFill>
                      <a:miter lim="400000"/>
                    </a:lnR>
                  </a:tcPr>
                </a:tc>
              </a:tr>
              <a:tr h="2385927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6C6C6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6C6C6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6C6C6C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6C6C6C"/>
                      </a:solidFill>
                      <a:miter lim="400000"/>
                    </a:lnR>
                    <a:lnB w="12700">
                      <a:solidFill>
                        <a:srgbClr val="6C6C6C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359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l="45711" t="44499" r="21200" b="31028"/>
          <a:stretch>
            <a:fillRect/>
          </a:stretch>
        </p:blipFill>
        <p:spPr>
          <a:xfrm>
            <a:off x="16504451" y="7454617"/>
            <a:ext cx="3443958" cy="1910406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361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l="6601" t="56348" r="58730" b="29163"/>
          <a:stretch>
            <a:fillRect/>
          </a:stretch>
        </p:blipFill>
        <p:spPr>
          <a:xfrm>
            <a:off x="16504452" y="9797242"/>
            <a:ext cx="6193762" cy="1941186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textruta 14"/>
          <p:cNvSpPr txBox="1"/>
          <p:nvPr/>
        </p:nvSpPr>
        <p:spPr>
          <a:xfrm>
            <a:off x="5498160" y="5254732"/>
            <a:ext cx="1250982" cy="1197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Lösa natur-föremål</a:t>
            </a:r>
          </a:p>
        </p:txBody>
      </p:sp>
      <p:pic>
        <p:nvPicPr>
          <p:cNvPr id="363" name="Bild" descr="Bild"/>
          <p:cNvPicPr>
            <a:picLocks noChangeAspect="1"/>
          </p:cNvPicPr>
          <p:nvPr/>
        </p:nvPicPr>
        <p:blipFill>
          <a:blip r:embed="rId3">
            <a:extLst/>
          </a:blip>
          <a:srcRect l="5023" t="41318" r="8333" b="24821"/>
          <a:stretch>
            <a:fillRect/>
          </a:stretch>
        </p:blipFill>
        <p:spPr>
          <a:xfrm>
            <a:off x="7264435" y="5103953"/>
            <a:ext cx="3276566" cy="1844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Bild" descr="Bild"/>
          <p:cNvPicPr>
            <a:picLocks noChangeAspect="1"/>
          </p:cNvPicPr>
          <p:nvPr/>
        </p:nvPicPr>
        <p:blipFill>
          <a:blip r:embed="rId4">
            <a:extLst/>
          </a:blip>
          <a:srcRect l="6312" t="38910" r="4532" b="34572"/>
          <a:stretch>
            <a:fillRect/>
          </a:stretch>
        </p:blipFill>
        <p:spPr>
          <a:xfrm>
            <a:off x="11989765" y="5248269"/>
            <a:ext cx="3443958" cy="1560859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Rektangel 10"/>
          <p:cNvSpPr/>
          <p:nvPr/>
        </p:nvSpPr>
        <p:spPr>
          <a:xfrm>
            <a:off x="11989765" y="7601083"/>
            <a:ext cx="3443957" cy="1635106"/>
          </a:xfrm>
          <a:prstGeom prst="rect">
            <a:avLst/>
          </a:prstGeom>
          <a:ln w="25400">
            <a:solidFill>
              <a:schemeClr val="accent1"/>
            </a:solidFill>
            <a:prstDash val="dash"/>
          </a:ln>
        </p:spPr>
        <p:txBody>
          <a:bodyPr lIns="50800" tIns="50800" rIns="50800" bIns="50800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381" name="Rak pil 17"/>
          <p:cNvSpPr/>
          <p:nvPr/>
        </p:nvSpPr>
        <p:spPr>
          <a:xfrm>
            <a:off x="15446547" y="8413229"/>
            <a:ext cx="1057905" cy="2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0"/>
                </a:lnTo>
              </a:path>
            </a:pathLst>
          </a:custGeom>
          <a:ln w="25400">
            <a:solidFill>
              <a:schemeClr val="accent1"/>
            </a:solidFill>
            <a:prstDash val="dash"/>
            <a:tailEnd type="triangle"/>
          </a:ln>
        </p:spPr>
        <p:txBody>
          <a:bodyPr/>
          <a:lstStyle/>
          <a:p>
            <a:pPr/>
          </a:p>
        </p:txBody>
      </p:sp>
      <p:grpSp>
        <p:nvGrpSpPr>
          <p:cNvPr id="369" name="Teckning"/>
          <p:cNvGrpSpPr/>
          <p:nvPr/>
        </p:nvGrpSpPr>
        <p:grpSpPr>
          <a:xfrm>
            <a:off x="5243284" y="3983881"/>
            <a:ext cx="18264384" cy="8765298"/>
            <a:chOff x="0" y="1"/>
            <a:chExt cx="18264382" cy="8765296"/>
          </a:xfrm>
        </p:grpSpPr>
        <p:pic>
          <p:nvPicPr>
            <p:cNvPr id="367" name="Linje Form" descr="Linje Form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21281863">
              <a:off x="6020960" y="533984"/>
              <a:ext cx="11913256" cy="7697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8" name="Linje Form" descr="Linje Form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71146"/>
              <a:ext cx="5955389" cy="26621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70" name="Bildobjekt 25" descr="Bildobjekt 2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64435" y="7335967"/>
            <a:ext cx="2833359" cy="21477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3" name="Ellips 27"/>
          <p:cNvGrpSpPr/>
          <p:nvPr/>
        </p:nvGrpSpPr>
        <p:grpSpPr>
          <a:xfrm>
            <a:off x="2120937" y="9797242"/>
            <a:ext cx="9542414" cy="1529200"/>
            <a:chOff x="0" y="0"/>
            <a:chExt cx="9542412" cy="1529199"/>
          </a:xfrm>
        </p:grpSpPr>
        <p:sp>
          <p:nvSpPr>
            <p:cNvPr id="371" name="Rund pratbubbla"/>
            <p:cNvSpPr/>
            <p:nvPr/>
          </p:nvSpPr>
          <p:spPr>
            <a:xfrm>
              <a:off x="0" y="0"/>
              <a:ext cx="9542413" cy="1529200"/>
            </a:xfrm>
            <a:prstGeom prst="wedgeEllipseCallout">
              <a:avLst>
                <a:gd name="adj1" fmla="val 19133"/>
                <a:gd name="adj2" fmla="val -82152"/>
              </a:avLst>
            </a:prstGeom>
            <a:solidFill>
              <a:srgbClr val="FFFFFF"/>
            </a:solidFill>
            <a:ln w="63500" cap="flat">
              <a:solidFill>
                <a:srgbClr val="FF0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2" name="Spela bollen som den ligger, ….eller bestäm den som ospelbar"/>
            <p:cNvSpPr txBox="1"/>
            <p:nvPr/>
          </p:nvSpPr>
          <p:spPr>
            <a:xfrm>
              <a:off x="1350728" y="84280"/>
              <a:ext cx="7756509" cy="1256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825500">
                <a:defRPr sz="3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Spela bollen som den ligger, ….eller bestäm den som ospelbar</a:t>
              </a:r>
            </a:p>
          </p:txBody>
        </p:sp>
      </p:grpSp>
      <p:grpSp>
        <p:nvGrpSpPr>
          <p:cNvPr id="376" name="Ellips 28"/>
          <p:cNvGrpSpPr/>
          <p:nvPr/>
        </p:nvGrpSpPr>
        <p:grpSpPr>
          <a:xfrm>
            <a:off x="7264435" y="1168522"/>
            <a:ext cx="5286502" cy="836733"/>
            <a:chOff x="0" y="0"/>
            <a:chExt cx="5286500" cy="836731"/>
          </a:xfrm>
        </p:grpSpPr>
        <p:sp>
          <p:nvSpPr>
            <p:cNvPr id="374" name="Rund pratbubbla"/>
            <p:cNvSpPr/>
            <p:nvPr/>
          </p:nvSpPr>
          <p:spPr>
            <a:xfrm>
              <a:off x="0" y="0"/>
              <a:ext cx="5286501" cy="836732"/>
            </a:xfrm>
            <a:prstGeom prst="wedgeEllipseCallout">
              <a:avLst>
                <a:gd name="adj1" fmla="val 7643"/>
                <a:gd name="adj2" fmla="val 370961"/>
              </a:avLst>
            </a:prstGeom>
            <a:solidFill>
              <a:srgbClr val="FFFFFF"/>
            </a:solidFill>
            <a:ln w="635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5" name="Flytta undan"/>
            <p:cNvSpPr txBox="1"/>
            <p:nvPr/>
          </p:nvSpPr>
          <p:spPr>
            <a:xfrm>
              <a:off x="805939" y="82463"/>
              <a:ext cx="3674623" cy="6718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825500">
                <a:defRPr sz="3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pPr/>
              <a:r>
                <a:t>Flytta undan</a:t>
              </a:r>
            </a:p>
          </p:txBody>
        </p:sp>
      </p:grpSp>
      <p:grpSp>
        <p:nvGrpSpPr>
          <p:cNvPr id="379" name="Ellips 29"/>
          <p:cNvGrpSpPr/>
          <p:nvPr/>
        </p:nvGrpSpPr>
        <p:grpSpPr>
          <a:xfrm>
            <a:off x="12758742" y="476056"/>
            <a:ext cx="9975075" cy="1598535"/>
            <a:chOff x="0" y="0"/>
            <a:chExt cx="9975074" cy="1598534"/>
          </a:xfrm>
        </p:grpSpPr>
        <p:sp>
          <p:nvSpPr>
            <p:cNvPr id="377" name="Rund pratbubbla"/>
            <p:cNvSpPr/>
            <p:nvPr/>
          </p:nvSpPr>
          <p:spPr>
            <a:xfrm>
              <a:off x="0" y="0"/>
              <a:ext cx="9975075" cy="1598535"/>
            </a:xfrm>
            <a:prstGeom prst="wedgeEllipseCallout">
              <a:avLst>
                <a:gd name="adj1" fmla="val -16166"/>
                <a:gd name="adj2" fmla="val 244008"/>
              </a:avLst>
            </a:prstGeom>
            <a:solidFill>
              <a:srgbClr val="FFFFFF"/>
            </a:solidFill>
            <a:ln w="635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378" name="Flytta undan, …eller  Lättnad utan plikt (närmsta plats)"/>
            <p:cNvSpPr txBox="1"/>
            <p:nvPr/>
          </p:nvSpPr>
          <p:spPr>
            <a:xfrm>
              <a:off x="892357" y="51456"/>
              <a:ext cx="7827165" cy="12651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800">
                  <a:solidFill>
                    <a:srgbClr val="000000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t>Flytta undan, …eller </a:t>
              </a:r>
              <a:br/>
              <a:r>
                <a:t>Lättnad utan plikt (närmsta plats)</a:t>
              </a:r>
            </a:p>
          </p:txBody>
        </p:sp>
      </p:grpSp>
      <p:sp>
        <p:nvSpPr>
          <p:cNvPr id="380" name="Rektangel 20">
            <a:hlinkClick r:id="rId8" invalidUrl="" action="" tgtFrame="" tooltip="" history="1" highlightClick="0" endSnd="0"/>
          </p:cNvPr>
          <p:cNvSpPr txBox="1"/>
          <p:nvPr/>
        </p:nvSpPr>
        <p:spPr>
          <a:xfrm>
            <a:off x="19633391" y="60780"/>
            <a:ext cx="4443883" cy="451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https://youtu.be/VgeZOAW1A-c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Diabildsundertitel"/>
          <p:cNvSpPr txBox="1"/>
          <p:nvPr>
            <p:ph type="body" sz="half" idx="1"/>
          </p:nvPr>
        </p:nvSpPr>
        <p:spPr>
          <a:xfrm>
            <a:off x="662633" y="4263854"/>
            <a:ext cx="10835248" cy="8332277"/>
          </a:xfrm>
          <a:prstGeom prst="rect">
            <a:avLst/>
          </a:prstGeom>
        </p:spPr>
        <p:txBody>
          <a:bodyPr lIns="50800" tIns="50800" rIns="50800" bIns="50800"/>
          <a:lstStyle/>
          <a:p>
            <a:pPr defTabSz="2438337">
              <a:lnSpc>
                <a:spcPct val="90000"/>
              </a:lnSpc>
              <a:spcBef>
                <a:spcPts val="4500"/>
              </a:spcBef>
              <a:defRPr sz="4800"/>
            </a:pPr>
            <a:r>
              <a:t>-&gt; Ta närmsta väg ut från hindret</a:t>
            </a:r>
            <a:br/>
            <a:r>
              <a:t>-&gt; Ej närmare hål</a:t>
            </a:r>
            <a:br/>
            <a:r>
              <a:t>-&gt; Utgå från </a:t>
            </a:r>
            <a:r>
              <a:rPr u="sng"/>
              <a:t>bollens </a:t>
            </a:r>
            <a:r>
              <a:t>läge !</a:t>
            </a:r>
            <a:endParaRPr b="0"/>
          </a:p>
          <a:p>
            <a:pPr defTabSz="2438337">
              <a:lnSpc>
                <a:spcPct val="90000"/>
              </a:lnSpc>
              <a:spcBef>
                <a:spcPts val="4500"/>
              </a:spcBef>
              <a:defRPr b="0" sz="4000"/>
            </a:pPr>
            <a:br>
              <a:rPr sz="4800"/>
            </a:br>
            <a:r>
              <a:t>I detta exempel visas </a:t>
            </a:r>
            <a:r>
              <a:rPr b="1"/>
              <a:t>”fel” green</a:t>
            </a:r>
            <a:r>
              <a:t>, men samma gäller för </a:t>
            </a:r>
            <a:r>
              <a:rPr b="1"/>
              <a:t>onormala banförhållanden</a:t>
            </a:r>
            <a:r>
              <a:t>;</a:t>
            </a:r>
            <a:br/>
            <a:r>
              <a:t>- tillfälligt vatten</a:t>
            </a:r>
            <a:br/>
            <a:r>
              <a:t>- mark under arbete</a:t>
            </a:r>
            <a:br/>
            <a:r>
              <a:t>- hål grävt av djur </a:t>
            </a:r>
            <a:endParaRPr sz="4800"/>
          </a:p>
          <a:p>
            <a:pPr defTabSz="2438337">
              <a:lnSpc>
                <a:spcPct val="90000"/>
              </a:lnSpc>
              <a:spcBef>
                <a:spcPts val="4500"/>
              </a:spcBef>
              <a:defRPr b="0" sz="4000"/>
            </a:pPr>
            <a:r>
              <a:t>…och för </a:t>
            </a:r>
            <a:r>
              <a:rPr b="1"/>
              <a:t>oflyttbara tillverkade föremål</a:t>
            </a:r>
            <a:r>
              <a:t>, t ex;</a:t>
            </a:r>
            <a:br/>
            <a:r>
              <a:t>- fast parkbänk, hus (t ex kiosk), väg, skylt</a:t>
            </a:r>
          </a:p>
        </p:txBody>
      </p:sp>
      <p:sp>
        <p:nvSpPr>
          <p:cNvPr id="384" name="”Fel” green…"/>
          <p:cNvSpPr txBox="1"/>
          <p:nvPr/>
        </p:nvSpPr>
        <p:spPr>
          <a:xfrm>
            <a:off x="1206500" y="2372960"/>
            <a:ext cx="22179642" cy="934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Om bollen ligger där, eller din sving eller stans störs</a:t>
            </a:r>
          </a:p>
        </p:txBody>
      </p:sp>
      <p:sp>
        <p:nvSpPr>
          <p:cNvPr id="385" name="Ett annat ”onormalt banförhållande”"/>
          <p:cNvSpPr txBox="1"/>
          <p:nvPr>
            <p:ph type="title"/>
          </p:nvPr>
        </p:nvSpPr>
        <p:spPr>
          <a:xfrm>
            <a:off x="1206499" y="1079500"/>
            <a:ext cx="21308788" cy="1555195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Lättnad utan plikt – från ”närmaste plats” </a:t>
            </a:r>
          </a:p>
        </p:txBody>
      </p:sp>
      <p:pic>
        <p:nvPicPr>
          <p:cNvPr id="386" name="F0831B1B-741D-489E-ACDB-9DCB2FFBC260-L0-001.jpeg" descr="F0831B1B-741D-489E-ACDB-9DCB2FFBC260-L0-001.jpeg"/>
          <p:cNvPicPr>
            <a:picLocks noChangeAspect="1"/>
          </p:cNvPicPr>
          <p:nvPr/>
        </p:nvPicPr>
        <p:blipFill>
          <a:blip r:embed="rId2">
            <a:extLst/>
          </a:blip>
          <a:srcRect l="0" t="0" r="0" b="18445"/>
          <a:stretch>
            <a:fillRect/>
          </a:stretch>
        </p:blipFill>
        <p:spPr>
          <a:xfrm>
            <a:off x="11497880" y="4263854"/>
            <a:ext cx="12295839" cy="7788055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388" name="Rektangel 7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1243936" y="6632397"/>
            <a:ext cx="4084220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https://youtu.be/rYkohj6aysA</a:t>
            </a:r>
          </a:p>
        </p:txBody>
      </p:sp>
      <p:sp>
        <p:nvSpPr>
          <p:cNvPr id="389" name="Rektangel 8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6906308" y="7035162"/>
            <a:ext cx="4484422" cy="451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https://youtu.be/ZNVWFNzXkZk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tshållare för text 11"/>
          <p:cNvSpPr txBox="1"/>
          <p:nvPr>
            <p:ph type="body" sz="half" idx="1"/>
          </p:nvPr>
        </p:nvSpPr>
        <p:spPr>
          <a:xfrm>
            <a:off x="1206500" y="3755571"/>
            <a:ext cx="9779000" cy="8749563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t>Du bestämmer själv !</a:t>
            </a:r>
            <a:endParaRPr b="0"/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t>Tre alternativ:</a:t>
            </a:r>
            <a:endParaRPr b="0"/>
          </a:p>
          <a:p>
            <a:pPr lvl="1" marL="1524000" indent="-914400" defTabSz="2438337">
              <a:lnSpc>
                <a:spcPct val="90000"/>
              </a:lnSpc>
              <a:spcBef>
                <a:spcPts val="4500"/>
              </a:spcBef>
              <a:buAutoNum type="arabicPeriod" startAt="1"/>
              <a:defRPr b="0" sz="4800"/>
            </a:pPr>
            <a:r>
              <a:t>Föregående plats</a:t>
            </a:r>
          </a:p>
          <a:p>
            <a:pPr lvl="1" marL="1524000" indent="-914400" defTabSz="2438337">
              <a:lnSpc>
                <a:spcPct val="90000"/>
              </a:lnSpc>
              <a:spcBef>
                <a:spcPts val="4500"/>
              </a:spcBef>
              <a:buAutoNum type="arabicPeriod" startAt="1"/>
              <a:defRPr b="0" sz="4800"/>
            </a:pPr>
            <a:r>
              <a:t>Flagg-linjen </a:t>
            </a:r>
          </a:p>
          <a:p>
            <a:pPr lvl="1" marL="1524000" indent="-914400" defTabSz="2438337">
              <a:lnSpc>
                <a:spcPct val="90000"/>
              </a:lnSpc>
              <a:spcBef>
                <a:spcPts val="4500"/>
              </a:spcBef>
              <a:buAutoNum type="arabicPeriod" startAt="1"/>
              <a:defRPr b="0" sz="4800"/>
            </a:pPr>
            <a:r>
              <a:t>Sidled (2 klubblängder)</a:t>
            </a: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defRPr sz="4800"/>
            </a:pPr>
            <a:r>
              <a:t>1 slag plikt</a:t>
            </a:r>
          </a:p>
        </p:txBody>
      </p:sp>
      <p:sp>
        <p:nvSpPr>
          <p:cNvPr id="392" name="Ospelbar boll"/>
          <p:cNvSpPr txBox="1"/>
          <p:nvPr>
            <p:ph type="title"/>
          </p:nvPr>
        </p:nvSpPr>
        <p:spPr>
          <a:xfrm>
            <a:off x="1206500" y="1079500"/>
            <a:ext cx="18838170" cy="1435100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Ospelbar boll (på spelfältet)</a:t>
            </a:r>
          </a:p>
        </p:txBody>
      </p:sp>
      <p:sp>
        <p:nvSpPr>
          <p:cNvPr id="393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394" name="Bildobjekt 6" descr="Bildobjekt 6"/>
          <p:cNvPicPr>
            <a:picLocks noChangeAspect="1"/>
          </p:cNvPicPr>
          <p:nvPr/>
        </p:nvPicPr>
        <p:blipFill>
          <a:blip r:embed="rId2">
            <a:extLst/>
          </a:blip>
          <a:srcRect l="0" t="10493" r="0" b="0"/>
          <a:stretch>
            <a:fillRect/>
          </a:stretch>
        </p:blipFill>
        <p:spPr>
          <a:xfrm>
            <a:off x="10985500" y="6604000"/>
            <a:ext cx="10817452" cy="5447909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Rektangel 8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5272116" y="11360611"/>
            <a:ext cx="4953506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https://youtu.be/Y1Hmn5WHBYg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tshållare för text 11"/>
          <p:cNvSpPr txBox="1"/>
          <p:nvPr>
            <p:ph type="body" sz="quarter" idx="1"/>
          </p:nvPr>
        </p:nvSpPr>
        <p:spPr>
          <a:xfrm>
            <a:off x="1206500" y="4916713"/>
            <a:ext cx="9779000" cy="6109275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  <a:r>
              <a:t>När bollen ligger på </a:t>
            </a:r>
            <a:r>
              <a:rPr u="sng"/>
              <a:t>sanden</a:t>
            </a: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  <a:r>
              <a:t>…eller ligger på ett föremål som ligger på sanden, och som är innanför bunkerns gräns</a:t>
            </a:r>
          </a:p>
        </p:txBody>
      </p:sp>
      <p:sp>
        <p:nvSpPr>
          <p:cNvPr id="398" name="Ospelbar boll"/>
          <p:cNvSpPr txBox="1"/>
          <p:nvPr>
            <p:ph type="title"/>
          </p:nvPr>
        </p:nvSpPr>
        <p:spPr>
          <a:xfrm>
            <a:off x="1206500" y="1079500"/>
            <a:ext cx="18838170" cy="1435100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Bunker</a:t>
            </a:r>
          </a:p>
        </p:txBody>
      </p:sp>
      <p:sp>
        <p:nvSpPr>
          <p:cNvPr id="399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00" name="Platshållare för text 11"/>
          <p:cNvSpPr txBox="1"/>
          <p:nvPr>
            <p:ph type="body" idx="21"/>
          </p:nvPr>
        </p:nvSpPr>
        <p:spPr>
          <a:xfrm>
            <a:off x="1206500" y="2514600"/>
            <a:ext cx="9779000" cy="9634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buSzTx/>
              <a:buNone/>
              <a:defRPr b="1" sz="5500"/>
            </a:lvl1pPr>
          </a:lstStyle>
          <a:p>
            <a:pPr/>
            <a:r>
              <a:t>När är bollen i bunkern ?</a:t>
            </a:r>
          </a:p>
        </p:txBody>
      </p:sp>
      <p:pic>
        <p:nvPicPr>
          <p:cNvPr id="401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rcRect l="7160" t="10774" r="6094" b="0"/>
          <a:stretch>
            <a:fillRect/>
          </a:stretch>
        </p:blipFill>
        <p:spPr>
          <a:xfrm>
            <a:off x="12192000" y="4916714"/>
            <a:ext cx="10160000" cy="5880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Bunk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Bunker</a:t>
            </a:r>
          </a:p>
        </p:txBody>
      </p:sp>
      <p:sp>
        <p:nvSpPr>
          <p:cNvPr id="404" name="Ej röra sanden med klubban (innan du slår)"/>
          <p:cNvSpPr txBox="1"/>
          <p:nvPr>
            <p:ph type="body" sz="half" idx="1"/>
          </p:nvPr>
        </p:nvSpPr>
        <p:spPr>
          <a:xfrm>
            <a:off x="1206500" y="5134873"/>
            <a:ext cx="9616517" cy="7369644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  <a:r>
              <a:t>Du får ta bort lösa naturföremål</a:t>
            </a: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  <a:r>
              <a:t>Du får </a:t>
            </a:r>
            <a:r>
              <a:rPr u="sng"/>
              <a:t>ej</a:t>
            </a:r>
            <a:r>
              <a:t> röra sanden med klubban (innan du slår)</a:t>
            </a:r>
          </a:p>
        </p:txBody>
      </p:sp>
      <p:pic>
        <p:nvPicPr>
          <p:cNvPr id="405" name="Bild" descr="Bild"/>
          <p:cNvPicPr>
            <a:picLocks noChangeAspect="1"/>
          </p:cNvPicPr>
          <p:nvPr/>
        </p:nvPicPr>
        <p:blipFill>
          <a:blip r:embed="rId2">
            <a:extLst/>
          </a:blip>
          <a:srcRect l="6482" t="13830" r="11297" b="33711"/>
          <a:stretch>
            <a:fillRect/>
          </a:stretch>
        </p:blipFill>
        <p:spPr>
          <a:xfrm>
            <a:off x="11436949" y="4332429"/>
            <a:ext cx="11740552" cy="5618179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Dingbat-X"/>
          <p:cNvSpPr/>
          <p:nvPr/>
        </p:nvSpPr>
        <p:spPr>
          <a:xfrm>
            <a:off x="15387736" y="8925885"/>
            <a:ext cx="1734385" cy="20494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fill="norm" stroke="1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rgbClr val="ED220D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407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08" name="Rektangel 6"/>
          <p:cNvSpPr txBox="1"/>
          <p:nvPr/>
        </p:nvSpPr>
        <p:spPr>
          <a:xfrm>
            <a:off x="1989702" y="6165503"/>
            <a:ext cx="4304285" cy="451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 Neue"/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5E5E5E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https://youtu.be/ftUHa7lQWZY</a:t>
            </a:r>
          </a:p>
        </p:txBody>
      </p:sp>
      <p:sp>
        <p:nvSpPr>
          <p:cNvPr id="409" name="Rektangel 8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2030876" y="9488943"/>
            <a:ext cx="4349395" cy="451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https://youtu.be/S-ptRRaKHUs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tshållare för text 9"/>
          <p:cNvSpPr txBox="1"/>
          <p:nvPr>
            <p:ph type="body" sz="quarter" idx="1"/>
          </p:nvPr>
        </p:nvSpPr>
        <p:spPr>
          <a:xfrm>
            <a:off x="1206500" y="4248503"/>
            <a:ext cx="9487673" cy="6600927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  <a:r>
              <a:t>Som på fairway - </a:t>
            </a:r>
            <a:r>
              <a:rPr u="sng"/>
              <a:t>du </a:t>
            </a:r>
            <a:r>
              <a:t>bestämmer om bollen är ospelbar</a:t>
            </a: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/>
            </a:pPr>
            <a:r>
              <a:t>Samma tre alternativ som på fairway.....</a:t>
            </a:r>
            <a:endParaRPr b="0"/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b="0" sz="4800"/>
            </a:pPr>
            <a:r>
              <a:t>… </a:t>
            </a:r>
            <a:r>
              <a:rPr b="1"/>
              <a:t>men </a:t>
            </a:r>
            <a:r>
              <a:t>alternativ 2 och 3  måste vara </a:t>
            </a:r>
            <a:r>
              <a:rPr u="sng"/>
              <a:t>i bunkern</a:t>
            </a: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defRPr sz="4800"/>
            </a:pPr>
            <a:r>
              <a:t>Alla med 1 slag plikt</a:t>
            </a:r>
          </a:p>
        </p:txBody>
      </p:sp>
      <p:sp>
        <p:nvSpPr>
          <p:cNvPr id="412" name="Ospelbar boll i bunker"/>
          <p:cNvSpPr txBox="1"/>
          <p:nvPr>
            <p:ph type="title"/>
          </p:nvPr>
        </p:nvSpPr>
        <p:spPr>
          <a:xfrm>
            <a:off x="1206499" y="1079500"/>
            <a:ext cx="12291788" cy="1435100"/>
          </a:xfrm>
          <a:prstGeom prst="rect">
            <a:avLst/>
          </a:prstGeom>
        </p:spPr>
        <p:txBody>
          <a:bodyPr/>
          <a:lstStyle>
            <a:lvl1pPr defTabSz="2293256">
              <a:defRPr spc="-198" sz="8712"/>
            </a:lvl1pPr>
          </a:lstStyle>
          <a:p>
            <a:pPr/>
            <a:r>
              <a:t>Ospelbar boll i bunker</a:t>
            </a:r>
          </a:p>
        </p:txBody>
      </p:sp>
      <p:sp>
        <p:nvSpPr>
          <p:cNvPr id="413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416" name="Grupp 13"/>
          <p:cNvGrpSpPr/>
          <p:nvPr/>
        </p:nvGrpSpPr>
        <p:grpSpPr>
          <a:xfrm>
            <a:off x="11787867" y="4952999"/>
            <a:ext cx="11731529" cy="5896431"/>
            <a:chOff x="0" y="0"/>
            <a:chExt cx="11731528" cy="5896429"/>
          </a:xfrm>
        </p:grpSpPr>
        <p:pic>
          <p:nvPicPr>
            <p:cNvPr id="414" name="Bildobjekt 10" descr="Bildobjekt 10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10673" r="0" b="0"/>
            <a:stretch>
              <a:fillRect/>
            </a:stretch>
          </p:blipFill>
          <p:spPr>
            <a:xfrm>
              <a:off x="0" y="-1"/>
              <a:ext cx="11731529" cy="5896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5" name="Rektangel 12"/>
            <p:cNvSpPr/>
            <p:nvPr/>
          </p:nvSpPr>
          <p:spPr>
            <a:xfrm>
              <a:off x="1126217" y="3947884"/>
              <a:ext cx="2634346" cy="1948545"/>
            </a:xfrm>
            <a:prstGeom prst="rect">
              <a:avLst/>
            </a:prstGeom>
            <a:solidFill>
              <a:srgbClr val="9FC668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</a:p>
          </p:txBody>
        </p:sp>
      </p:grpSp>
      <p:sp>
        <p:nvSpPr>
          <p:cNvPr id="417" name="Rektangel 7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7776435" y="10387762"/>
            <a:ext cx="4354577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https://youtu.be/9iXogGUYwy8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Flagglinjen utanför bunkern…"/>
          <p:cNvSpPr txBox="1"/>
          <p:nvPr>
            <p:ph type="body" sz="quarter" idx="1"/>
          </p:nvPr>
        </p:nvSpPr>
        <p:spPr>
          <a:xfrm>
            <a:off x="1206500" y="2372960"/>
            <a:ext cx="11339067" cy="934782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”Nödutgång” - ett fjärde alternativ...!</a:t>
            </a:r>
          </a:p>
        </p:txBody>
      </p:sp>
      <p:sp>
        <p:nvSpPr>
          <p:cNvPr id="420" name="”Nödutgång” - ett fjärde alternativ...!"/>
          <p:cNvSpPr txBox="1"/>
          <p:nvPr>
            <p:ph type="body" idx="21"/>
          </p:nvPr>
        </p:nvSpPr>
        <p:spPr>
          <a:xfrm>
            <a:off x="1206500" y="6000236"/>
            <a:ext cx="9779000" cy="68445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Flagglinjen </a:t>
            </a:r>
            <a:r>
              <a:rPr u="sng"/>
              <a:t>utanför </a:t>
            </a:r>
            <a:r>
              <a:t>bunkern</a:t>
            </a:r>
          </a:p>
          <a:p>
            <a:pPr>
              <a:buSzTx/>
              <a:buNone/>
            </a:pPr>
            <a:r>
              <a:t>...med </a:t>
            </a:r>
            <a:r>
              <a:rPr u="sng"/>
              <a:t>2</a:t>
            </a:r>
            <a:r>
              <a:t> slag plikt</a:t>
            </a:r>
          </a:p>
        </p:txBody>
      </p:sp>
      <p:sp>
        <p:nvSpPr>
          <p:cNvPr id="421" name="Ospelbar boll i bunker"/>
          <p:cNvSpPr txBox="1"/>
          <p:nvPr>
            <p:ph type="title"/>
          </p:nvPr>
        </p:nvSpPr>
        <p:spPr>
          <a:xfrm>
            <a:off x="1206499" y="1079500"/>
            <a:ext cx="15091192" cy="1435100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Ospelbar boll i bunker</a:t>
            </a:r>
          </a:p>
        </p:txBody>
      </p:sp>
      <p:sp>
        <p:nvSpPr>
          <p:cNvPr id="422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423" name="Bildobjekt 10" descr="Bildobjekt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58394" y="1335994"/>
            <a:ext cx="6815138" cy="36434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26" name="Grupp 15"/>
          <p:cNvGrpSpPr/>
          <p:nvPr/>
        </p:nvGrpSpPr>
        <p:grpSpPr>
          <a:xfrm>
            <a:off x="10903681" y="6000236"/>
            <a:ext cx="9942288" cy="5955910"/>
            <a:chOff x="0" y="0"/>
            <a:chExt cx="9942286" cy="5955908"/>
          </a:xfrm>
        </p:grpSpPr>
        <p:pic>
          <p:nvPicPr>
            <p:cNvPr id="424" name="Bildobjekt 12" descr="Bildobjekt 12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425" t="9772" r="7825" b="0"/>
            <a:stretch>
              <a:fillRect/>
            </a:stretch>
          </p:blipFill>
          <p:spPr>
            <a:xfrm>
              <a:off x="0" y="-1"/>
              <a:ext cx="9942287" cy="5955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5" name="Rektangel 14"/>
            <p:cNvSpPr/>
            <p:nvPr/>
          </p:nvSpPr>
          <p:spPr>
            <a:xfrm>
              <a:off x="785364" y="3657601"/>
              <a:ext cx="2937899" cy="2202545"/>
            </a:xfrm>
            <a:prstGeom prst="rect">
              <a:avLst/>
            </a:prstGeom>
            <a:noFill/>
            <a:ln w="1270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Helvetica Neue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”Mitt i banan”"/>
          <p:cNvSpPr txBox="1"/>
          <p:nvPr>
            <p:ph type="body" sz="half" idx="1"/>
          </p:nvPr>
        </p:nvSpPr>
        <p:spPr>
          <a:xfrm>
            <a:off x="1206500" y="3795276"/>
            <a:ext cx="8438503" cy="8256632"/>
          </a:xfrm>
          <a:prstGeom prst="rect">
            <a:avLst/>
          </a:prstGeom>
        </p:spPr>
        <p:txBody>
          <a:bodyPr lIns="50800" tIns="50800" rIns="50800" bIns="50800"/>
          <a:lstStyle/>
          <a:p>
            <a:pPr defTabSz="2438337">
              <a:lnSpc>
                <a:spcPct val="90000"/>
              </a:lnSpc>
              <a:spcBef>
                <a:spcPts val="4500"/>
              </a:spcBef>
              <a:defRPr sz="4800"/>
            </a:pPr>
            <a:r>
              <a:t>Spela bollen som den ligger </a:t>
            </a:r>
            <a:r>
              <a:rPr b="0" u="sng"/>
              <a:t>eller</a:t>
            </a:r>
            <a:r>
              <a:rPr b="0"/>
              <a:t> </a:t>
            </a:r>
            <a:br>
              <a:rPr b="0"/>
            </a:br>
            <a:r>
              <a:t>Ta lättnad – med 1 slag plikt</a:t>
            </a:r>
            <a:endParaRPr b="0"/>
          </a:p>
          <a:p>
            <a:pPr defTabSz="2438337">
              <a:lnSpc>
                <a:spcPct val="90000"/>
              </a:lnSpc>
              <a:spcBef>
                <a:spcPts val="4500"/>
              </a:spcBef>
              <a:defRPr b="0" sz="4800"/>
            </a:pPr>
          </a:p>
          <a:p>
            <a:pPr defTabSz="2438337">
              <a:lnSpc>
                <a:spcPct val="90000"/>
              </a:lnSpc>
              <a:spcBef>
                <a:spcPts val="4500"/>
              </a:spcBef>
              <a:defRPr b="0" sz="4800"/>
            </a:pPr>
            <a:r>
              <a:t>Alternativ för lättnad:</a:t>
            </a:r>
          </a:p>
          <a:p>
            <a:pPr marL="889000" indent="-889000" defTabSz="2438337">
              <a:lnSpc>
                <a:spcPct val="90000"/>
              </a:lnSpc>
              <a:spcBef>
                <a:spcPts val="4500"/>
              </a:spcBef>
              <a:buSzPct val="100000"/>
              <a:buAutoNum type="arabicPeriod" startAt="1"/>
              <a:defRPr b="0" sz="4800"/>
            </a:pPr>
            <a:r>
              <a:t>Föregående plats</a:t>
            </a:r>
          </a:p>
          <a:p>
            <a:pPr marL="889000" indent="-889000" defTabSz="2438337">
              <a:lnSpc>
                <a:spcPct val="90000"/>
              </a:lnSpc>
              <a:spcBef>
                <a:spcPts val="4500"/>
              </a:spcBef>
              <a:buSzPct val="100000"/>
              <a:buAutoNum type="arabicPeriod" startAt="1"/>
              <a:defRPr b="0" sz="4800"/>
            </a:pPr>
            <a:r>
              <a:t>Flagglinjen</a:t>
            </a:r>
          </a:p>
        </p:txBody>
      </p:sp>
      <p:sp>
        <p:nvSpPr>
          <p:cNvPr id="429" name="Spela bollen som den ligger eller ta lättnad (med en plikt)…"/>
          <p:cNvSpPr txBox="1"/>
          <p:nvPr/>
        </p:nvSpPr>
        <p:spPr>
          <a:xfrm>
            <a:off x="1206500" y="2372960"/>
            <a:ext cx="10030632" cy="934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”Mitt i fairway”</a:t>
            </a:r>
          </a:p>
        </p:txBody>
      </p:sp>
      <p:sp>
        <p:nvSpPr>
          <p:cNvPr id="430" name="Gult pliktområ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Gult pliktområde</a:t>
            </a:r>
          </a:p>
        </p:txBody>
      </p:sp>
      <p:sp>
        <p:nvSpPr>
          <p:cNvPr id="431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432" name="Bildobjekt 9" descr="Bildobjekt 9"/>
          <p:cNvPicPr>
            <a:picLocks noChangeAspect="1"/>
          </p:cNvPicPr>
          <p:nvPr/>
        </p:nvPicPr>
        <p:blipFill>
          <a:blip r:embed="rId2">
            <a:extLst/>
          </a:blip>
          <a:srcRect l="8820" t="10950" r="8460" b="0"/>
          <a:stretch>
            <a:fillRect/>
          </a:stretch>
        </p:blipFill>
        <p:spPr>
          <a:xfrm>
            <a:off x="11680465" y="5243285"/>
            <a:ext cx="10123714" cy="6132287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Rektangel 7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7439064" y="2846077"/>
            <a:ext cx="4411879" cy="451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https://youtu.be/IQvBbVWDIEQ</a:t>
            </a:r>
          </a:p>
        </p:txBody>
      </p:sp>
      <p:sp>
        <p:nvSpPr>
          <p:cNvPr id="434" name="Rektangel 8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6880163" y="10913905"/>
            <a:ext cx="4253688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https://youtu.be/L3u2ARnrGBI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”Vid sidan på banan”"/>
          <p:cNvSpPr txBox="1"/>
          <p:nvPr>
            <p:ph type="body" sz="half" idx="1"/>
          </p:nvPr>
        </p:nvSpPr>
        <p:spPr>
          <a:xfrm>
            <a:off x="1206500" y="4017669"/>
            <a:ext cx="8309658" cy="8256632"/>
          </a:xfrm>
          <a:prstGeom prst="rect">
            <a:avLst/>
          </a:prstGeom>
        </p:spPr>
        <p:txBody>
          <a:bodyPr lIns="50800" tIns="50800" rIns="50800" bIns="50800"/>
          <a:lstStyle/>
          <a:p>
            <a:pPr defTabSz="2413953">
              <a:lnSpc>
                <a:spcPct val="90000"/>
              </a:lnSpc>
              <a:spcBef>
                <a:spcPts val="4400"/>
              </a:spcBef>
              <a:defRPr sz="4752"/>
            </a:pPr>
            <a:r>
              <a:t>Spela bollen som den ligger </a:t>
            </a:r>
            <a:r>
              <a:rPr b="0" u="sng"/>
              <a:t>eller</a:t>
            </a:r>
            <a:r>
              <a:rPr b="0"/>
              <a:t> </a:t>
            </a:r>
            <a:br>
              <a:rPr b="0"/>
            </a:br>
            <a:r>
              <a:t>Ta lättnad - med 1 slag plikt</a:t>
            </a:r>
            <a:endParaRPr b="0"/>
          </a:p>
          <a:p>
            <a:pPr defTabSz="2413953">
              <a:lnSpc>
                <a:spcPct val="90000"/>
              </a:lnSpc>
              <a:spcBef>
                <a:spcPts val="4400"/>
              </a:spcBef>
              <a:defRPr b="0" sz="4752"/>
            </a:pPr>
          </a:p>
          <a:p>
            <a:pPr defTabSz="2413953">
              <a:lnSpc>
                <a:spcPct val="90000"/>
              </a:lnSpc>
              <a:spcBef>
                <a:spcPts val="4400"/>
              </a:spcBef>
              <a:defRPr b="0" sz="4752"/>
            </a:pPr>
            <a:r>
              <a:t>Alternativ för lättnad:</a:t>
            </a:r>
          </a:p>
          <a:p>
            <a:pPr marL="880110" indent="-880110" defTabSz="2413953">
              <a:lnSpc>
                <a:spcPct val="90000"/>
              </a:lnSpc>
              <a:spcBef>
                <a:spcPts val="4400"/>
              </a:spcBef>
              <a:buSzPct val="100000"/>
              <a:buAutoNum type="arabicPeriod" startAt="1"/>
              <a:defRPr b="0" sz="4752"/>
            </a:pPr>
            <a:r>
              <a:t>Föregående plats</a:t>
            </a:r>
          </a:p>
          <a:p>
            <a:pPr marL="880110" indent="-880110" defTabSz="2413953">
              <a:lnSpc>
                <a:spcPct val="90000"/>
              </a:lnSpc>
              <a:spcBef>
                <a:spcPts val="4400"/>
              </a:spcBef>
              <a:buSzPct val="100000"/>
              <a:buAutoNum type="arabicPeriod" startAt="1"/>
              <a:defRPr b="0" sz="4752"/>
            </a:pPr>
            <a:r>
              <a:t>Flagglinjen</a:t>
            </a:r>
          </a:p>
          <a:p>
            <a:pPr marL="880110" indent="-880110" defTabSz="2413953">
              <a:lnSpc>
                <a:spcPct val="90000"/>
              </a:lnSpc>
              <a:spcBef>
                <a:spcPts val="4400"/>
              </a:spcBef>
              <a:buSzPct val="100000"/>
              <a:buAutoNum type="arabicPeriod" startAt="1"/>
              <a:defRPr b="0" sz="4752"/>
            </a:pPr>
            <a:r>
              <a:t>Sidled (2 klubblängder)</a:t>
            </a:r>
          </a:p>
        </p:txBody>
      </p:sp>
      <p:sp>
        <p:nvSpPr>
          <p:cNvPr id="437" name="Rött pliktområd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Rött pliktområde</a:t>
            </a:r>
          </a:p>
        </p:txBody>
      </p:sp>
      <p:sp>
        <p:nvSpPr>
          <p:cNvPr id="438" name="Spela bollen som den ligger eller ta lättnad (med en plikt)…"/>
          <p:cNvSpPr txBox="1"/>
          <p:nvPr/>
        </p:nvSpPr>
        <p:spPr>
          <a:xfrm>
            <a:off x="1206500" y="2372960"/>
            <a:ext cx="9779000" cy="934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>
            <a:lvl1pPr algn="l" defTabSz="825500">
              <a:defRPr b="1" sz="55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”Vid sidan av fairway”</a:t>
            </a:r>
          </a:p>
        </p:txBody>
      </p:sp>
      <p:sp>
        <p:nvSpPr>
          <p:cNvPr id="439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440" name="Bildobjekt 7" descr="Bildobjekt 7"/>
          <p:cNvPicPr>
            <a:picLocks noChangeAspect="1"/>
          </p:cNvPicPr>
          <p:nvPr/>
        </p:nvPicPr>
        <p:blipFill>
          <a:blip r:embed="rId2">
            <a:extLst/>
          </a:blip>
          <a:srcRect l="8482" t="10026" r="7192" b="0"/>
          <a:stretch>
            <a:fillRect/>
          </a:stretch>
        </p:blipFill>
        <p:spPr>
          <a:xfrm>
            <a:off x="11974285" y="6150429"/>
            <a:ext cx="9829894" cy="5901479"/>
          </a:xfrm>
          <a:prstGeom prst="rect">
            <a:avLst/>
          </a:prstGeom>
          <a:ln w="12700">
            <a:miter lim="400000"/>
          </a:ln>
        </p:spPr>
      </p:pic>
      <p:sp>
        <p:nvSpPr>
          <p:cNvPr id="441" name="Rektangel 9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8779560" y="2846077"/>
            <a:ext cx="4411880" cy="451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https://youtu.be/IQvBbVWDIEQ</a:t>
            </a:r>
          </a:p>
        </p:txBody>
      </p:sp>
      <p:sp>
        <p:nvSpPr>
          <p:cNvPr id="442" name="Rektangel 10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8821574" y="12043467"/>
            <a:ext cx="4253688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https://youtu.be/L3u2ARnrGBI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ubrik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Etik</a:t>
            </a:r>
          </a:p>
        </p:txBody>
      </p:sp>
      <p:sp>
        <p:nvSpPr>
          <p:cNvPr id="159" name="Platshållare för text 4"/>
          <p:cNvSpPr txBox="1"/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/>
          <a:p>
            <a:pPr lvl="1" marL="609600" indent="0" defTabSz="2438337">
              <a:lnSpc>
                <a:spcPct val="90000"/>
              </a:lnSpc>
              <a:spcBef>
                <a:spcPts val="4500"/>
              </a:spcBef>
              <a:buSzTx/>
              <a:buNone/>
              <a:defRPr sz="4800"/>
            </a:pPr>
            <a:r>
              <a:t>Alla spelare förväntas spela i ”spelets anda”</a:t>
            </a:r>
          </a:p>
          <a:p>
            <a:pPr lvl="1" defTabSz="2438337">
              <a:lnSpc>
                <a:spcPct val="90000"/>
              </a:lnSpc>
              <a:spcBef>
                <a:spcPts val="4500"/>
              </a:spcBef>
              <a:defRPr b="0" sz="4800"/>
            </a:pPr>
            <a:r>
              <a:t>Uppföra sig hederligt – t ex följa reglerna och vara ärlig</a:t>
            </a:r>
          </a:p>
          <a:p>
            <a:pPr lvl="1" defTabSz="2438337">
              <a:lnSpc>
                <a:spcPct val="90000"/>
              </a:lnSpc>
              <a:spcBef>
                <a:spcPts val="4500"/>
              </a:spcBef>
              <a:defRPr b="0" sz="4800"/>
            </a:pPr>
            <a:r>
              <a:t>Hänsynsfull mot andra – t ex tänka på säkerheten</a:t>
            </a:r>
          </a:p>
          <a:p>
            <a:pPr lvl="1" defTabSz="2438337">
              <a:lnSpc>
                <a:spcPct val="90000"/>
              </a:lnSpc>
              <a:spcBef>
                <a:spcPts val="4500"/>
              </a:spcBef>
              <a:defRPr b="0" sz="4800"/>
            </a:pPr>
            <a:r>
              <a:t>Ta väl hand om banan – t ex lägga tillbaks torvor man slagit upp</a:t>
            </a:r>
          </a:p>
          <a:p>
            <a:pPr lvl="1" marL="1219200" indent="-609600" defTabSz="2438337">
              <a:lnSpc>
                <a:spcPct val="90000"/>
              </a:lnSpc>
              <a:spcBef>
                <a:spcPts val="4500"/>
              </a:spcBef>
              <a:defRPr b="0" sz="4800"/>
            </a:pPr>
          </a:p>
          <a:p>
            <a:pPr lvl="1" marL="609600" indent="0" defTabSz="2438337">
              <a:lnSpc>
                <a:spcPct val="90000"/>
              </a:lnSpc>
              <a:spcBef>
                <a:spcPts val="4500"/>
              </a:spcBef>
              <a:buSzTx/>
              <a:buNone/>
              <a:defRPr sz="4800"/>
            </a:pPr>
            <a:r>
              <a:t>Du är din egen domare. </a:t>
            </a:r>
          </a:p>
        </p:txBody>
      </p:sp>
      <p:sp>
        <p:nvSpPr>
          <p:cNvPr id="160" name="Platshållare för bildnummer 5"/>
          <p:cNvSpPr txBox="1"/>
          <p:nvPr>
            <p:ph type="sldNum" sz="quarter" idx="2"/>
          </p:nvPr>
        </p:nvSpPr>
        <p:spPr>
          <a:xfrm>
            <a:off x="21056087" y="12058527"/>
            <a:ext cx="537973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161" name="Rektangel 5">
            <a:hlinkClick r:id="rId2" invalidUrl="" action="" tgtFrame="" tooltip="" history="1" highlightClick="0" endSnd="0"/>
          </p:cNvPr>
          <p:cNvSpPr txBox="1"/>
          <p:nvPr/>
        </p:nvSpPr>
        <p:spPr>
          <a:xfrm>
            <a:off x="15741294" y="3675945"/>
            <a:ext cx="4304589" cy="451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https://youtu.be/Z1kanUlSMsg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Diabildsundertitel"/>
          <p:cNvSpPr txBox="1"/>
          <p:nvPr>
            <p:ph type="body" sz="half" idx="1"/>
          </p:nvPr>
        </p:nvSpPr>
        <p:spPr>
          <a:xfrm>
            <a:off x="1206500" y="4886164"/>
            <a:ext cx="9779000" cy="7618970"/>
          </a:xfrm>
          <a:prstGeom prst="rect">
            <a:avLst/>
          </a:prstGeom>
        </p:spPr>
        <p:txBody>
          <a:bodyPr lIns="50800" tIns="50800" rIns="50800" bIns="50800"/>
          <a:lstStyle/>
          <a:p>
            <a:pPr defTabSz="2438337">
              <a:lnSpc>
                <a:spcPct val="90000"/>
              </a:lnSpc>
              <a:spcBef>
                <a:spcPts val="4500"/>
              </a:spcBef>
              <a:defRPr b="0" sz="4800"/>
            </a:pPr>
            <a:r>
              <a:t>Alternativ för lättnad:</a:t>
            </a:r>
          </a:p>
          <a:p>
            <a:pPr marL="889000" indent="-889000" defTabSz="2438337">
              <a:lnSpc>
                <a:spcPct val="90000"/>
              </a:lnSpc>
              <a:spcBef>
                <a:spcPts val="4500"/>
              </a:spcBef>
              <a:buSzPct val="100000"/>
              <a:buAutoNum type="arabicPeriod" startAt="1"/>
              <a:defRPr b="0" sz="4800"/>
            </a:pPr>
            <a:r>
              <a:t>Föregående plats</a:t>
            </a:r>
          </a:p>
          <a:p>
            <a:pPr defTabSz="2438337">
              <a:lnSpc>
                <a:spcPct val="90000"/>
              </a:lnSpc>
              <a:spcBef>
                <a:spcPts val="4500"/>
              </a:spcBef>
              <a:defRPr b="0" sz="4800"/>
            </a:pPr>
          </a:p>
          <a:p>
            <a:pPr defTabSz="2438337">
              <a:lnSpc>
                <a:spcPct val="90000"/>
              </a:lnSpc>
              <a:spcBef>
                <a:spcPts val="4500"/>
              </a:spcBef>
              <a:defRPr sz="4800"/>
            </a:pPr>
            <a:r>
              <a:t>1 slag plikt</a:t>
            </a:r>
          </a:p>
        </p:txBody>
      </p:sp>
      <p:sp>
        <p:nvSpPr>
          <p:cNvPr id="445" name="Out of Boun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Out of Bounds</a:t>
            </a:r>
          </a:p>
        </p:txBody>
      </p:sp>
      <p:pic>
        <p:nvPicPr>
          <p:cNvPr id="446" name="FED6A125-375A-4A2B-8CD5-AA2A5DB3FC03-L0-001.jpeg" descr="FED6A125-375A-4A2B-8CD5-AA2A5DB3FC0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08140" y="4886164"/>
            <a:ext cx="11494106" cy="6559465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450" name="Rektangel med rundade hörn 7"/>
          <p:cNvGrpSpPr/>
          <p:nvPr/>
        </p:nvGrpSpPr>
        <p:grpSpPr>
          <a:xfrm>
            <a:off x="17154839" y="6613483"/>
            <a:ext cx="2920426" cy="930752"/>
            <a:chOff x="0" y="0"/>
            <a:chExt cx="2920425" cy="930751"/>
          </a:xfrm>
        </p:grpSpPr>
        <p:sp>
          <p:nvSpPr>
            <p:cNvPr id="448" name="Rundad rektangel"/>
            <p:cNvSpPr/>
            <p:nvPr/>
          </p:nvSpPr>
          <p:spPr>
            <a:xfrm>
              <a:off x="0" y="0"/>
              <a:ext cx="2920426" cy="930752"/>
            </a:xfrm>
            <a:prstGeom prst="roundRect">
              <a:avLst>
                <a:gd name="adj" fmla="val 16667"/>
              </a:avLst>
            </a:prstGeom>
            <a:solidFill>
              <a:srgbClr val="2A2A2A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</a:p>
          </p:txBody>
        </p:sp>
        <p:sp>
          <p:nvSpPr>
            <p:cNvPr id="449" name="Out of Bounds –…"/>
            <p:cNvSpPr txBox="1"/>
            <p:nvPr/>
          </p:nvSpPr>
          <p:spPr>
            <a:xfrm>
              <a:off x="45435" y="50542"/>
              <a:ext cx="2829555" cy="829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Out of Bounds – </a:t>
              </a:r>
            </a:p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banans yttre gräns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Definitioner för Green och andra områd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Green och områden runt green</a:t>
            </a:r>
          </a:p>
        </p:txBody>
      </p:sp>
      <p:sp>
        <p:nvSpPr>
          <p:cNvPr id="453" name="Diabildsundertitel"/>
          <p:cNvSpPr txBox="1"/>
          <p:nvPr>
            <p:ph type="body" sz="quarter" idx="1"/>
          </p:nvPr>
        </p:nvSpPr>
        <p:spPr>
          <a:xfrm>
            <a:off x="1206500" y="2372961"/>
            <a:ext cx="21971000" cy="934780"/>
          </a:xfrm>
          <a:prstGeom prst="rect">
            <a:avLst/>
          </a:prstGeom>
        </p:spPr>
        <p:txBody>
          <a:bodyPr lIns="50800" tIns="50800" rIns="50800" bIns="50800" numCol="2" spcCol="109855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defRPr b="0" sz="4800"/>
            </a:lvl1pPr>
          </a:lstStyle>
          <a:p>
            <a:pPr/>
            <a:r>
              <a:t>Visa på bilden var följande är:</a:t>
            </a:r>
          </a:p>
        </p:txBody>
      </p:sp>
      <p:pic>
        <p:nvPicPr>
          <p:cNvPr id="454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03030" y="3556625"/>
            <a:ext cx="10436278" cy="9047421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Ruff…"/>
          <p:cNvSpPr txBox="1"/>
          <p:nvPr/>
        </p:nvSpPr>
        <p:spPr>
          <a:xfrm>
            <a:off x="5322272" y="3400429"/>
            <a:ext cx="4099777" cy="948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08000" indent="-508000" algn="l">
              <a:buSzPct val="123000"/>
              <a:buChar char="•"/>
              <a:defRPr b="1" sz="4000">
                <a:latin typeface="+mj-lt"/>
                <a:ea typeface="+mj-ea"/>
                <a:cs typeface="+mj-cs"/>
                <a:sym typeface="Helvetica Neue"/>
              </a:defRPr>
            </a:pPr>
            <a:r>
              <a:t>Ruff</a:t>
            </a:r>
          </a:p>
          <a:p>
            <a:pPr marL="508000" indent="-508000" algn="l">
              <a:buSzPct val="123000"/>
              <a:buChar char="•"/>
              <a:defRPr b="1" sz="40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marL="508000" indent="-508000" algn="l">
              <a:buSzPct val="123000"/>
              <a:buChar char="•"/>
              <a:defRPr b="1" sz="4000">
                <a:latin typeface="+mj-lt"/>
                <a:ea typeface="+mj-ea"/>
                <a:cs typeface="+mj-cs"/>
                <a:sym typeface="Helvetica Neue"/>
              </a:defRPr>
            </a:pPr>
            <a:r>
              <a:t>Semi-ruff</a:t>
            </a:r>
          </a:p>
          <a:p>
            <a:pPr marL="508000" indent="-508000" algn="l">
              <a:buSzPct val="123000"/>
              <a:buChar char="•"/>
              <a:defRPr b="1" sz="40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marL="508000" indent="-508000" algn="l">
              <a:buSzPct val="123000"/>
              <a:buChar char="•"/>
              <a:defRPr b="1" sz="4000">
                <a:latin typeface="+mj-lt"/>
                <a:ea typeface="+mj-ea"/>
                <a:cs typeface="+mj-cs"/>
                <a:sym typeface="Helvetica Neue"/>
              </a:defRPr>
            </a:pPr>
            <a:r>
              <a:t>Fairway</a:t>
            </a:r>
          </a:p>
          <a:p>
            <a:pPr marL="508000" indent="-508000" algn="l">
              <a:buSzPct val="123000"/>
              <a:buChar char="•"/>
              <a:defRPr b="1" sz="40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marL="508000" indent="-508000" algn="l">
              <a:buSzPct val="123000"/>
              <a:buChar char="•"/>
              <a:defRPr b="1" sz="4000">
                <a:latin typeface="+mj-lt"/>
                <a:ea typeface="+mj-ea"/>
                <a:cs typeface="+mj-cs"/>
                <a:sym typeface="Helvetica Neue"/>
              </a:defRPr>
            </a:pPr>
            <a:r>
              <a:t>Bunker</a:t>
            </a:r>
          </a:p>
          <a:p>
            <a:pPr marL="508000" indent="-508000" algn="l">
              <a:buSzPct val="123000"/>
              <a:buChar char="•"/>
              <a:defRPr b="1" sz="40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marL="508000" indent="-508000" algn="l">
              <a:buSzPct val="123000"/>
              <a:buChar char="•"/>
              <a:defRPr b="1" sz="4000">
                <a:latin typeface="+mj-lt"/>
                <a:ea typeface="+mj-ea"/>
                <a:cs typeface="+mj-cs"/>
                <a:sym typeface="Helvetica Neue"/>
              </a:defRPr>
            </a:pPr>
            <a:r>
              <a:t>Foregreen</a:t>
            </a:r>
          </a:p>
          <a:p>
            <a:pPr marL="508000" indent="-508000" algn="l">
              <a:buSzPct val="123000"/>
              <a:buChar char="•"/>
              <a:defRPr b="1" sz="40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marL="508000" indent="-508000" algn="l">
              <a:buSzPct val="123000"/>
              <a:buChar char="•"/>
              <a:defRPr b="1" sz="4000">
                <a:latin typeface="+mj-lt"/>
                <a:ea typeface="+mj-ea"/>
                <a:cs typeface="+mj-cs"/>
                <a:sym typeface="Helvetica Neue"/>
              </a:defRPr>
            </a:pPr>
            <a:r>
              <a:t>Green</a:t>
            </a:r>
          </a:p>
          <a:p>
            <a:pPr marL="508000" indent="-508000" algn="l">
              <a:buSzPct val="123000"/>
              <a:buChar char="•"/>
              <a:defRPr b="1" sz="40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marL="508000" indent="-508000" algn="l">
              <a:buSzPct val="123000"/>
              <a:buChar char="•"/>
              <a:defRPr b="1" sz="4000">
                <a:latin typeface="+mj-lt"/>
                <a:ea typeface="+mj-ea"/>
                <a:cs typeface="+mj-cs"/>
                <a:sym typeface="Helvetica Neue"/>
              </a:defRPr>
            </a:pPr>
            <a:r>
              <a:t>Flagga </a:t>
            </a:r>
          </a:p>
          <a:p>
            <a:pPr marL="508000" indent="-508000" algn="l">
              <a:buSzPct val="123000"/>
              <a:buChar char="•"/>
              <a:defRPr b="1" sz="4000"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marL="508000" indent="-508000" algn="l">
              <a:buSzPct val="123000"/>
              <a:buChar char="•"/>
              <a:defRPr b="1" sz="4000">
                <a:latin typeface="+mj-lt"/>
                <a:ea typeface="+mj-ea"/>
                <a:cs typeface="+mj-cs"/>
                <a:sym typeface="Helvetica Neue"/>
              </a:defRPr>
            </a:pPr>
            <a:r>
              <a:t>Hål 🕳 </a:t>
            </a:r>
          </a:p>
        </p:txBody>
      </p:sp>
      <p:sp>
        <p:nvSpPr>
          <p:cNvPr id="456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57" name="textruta 7"/>
          <p:cNvSpPr txBox="1"/>
          <p:nvPr/>
        </p:nvSpPr>
        <p:spPr>
          <a:xfrm rot="20562266">
            <a:off x="168599" y="4096499"/>
            <a:ext cx="4144850" cy="172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i="1" sz="3600">
                <a:solidFill>
                  <a:srgbClr val="3366F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Tips:</a:t>
            </a:r>
            <a:br/>
            <a:r>
              <a:t>Det är lättast att börja nerifrån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reen"/>
          <p:cNvSpPr txBox="1"/>
          <p:nvPr>
            <p:ph type="title"/>
          </p:nvPr>
        </p:nvSpPr>
        <p:spPr>
          <a:xfrm>
            <a:off x="1206499" y="1079500"/>
            <a:ext cx="13573913" cy="1435100"/>
          </a:xfrm>
          <a:prstGeom prst="rect">
            <a:avLst/>
          </a:prstGeom>
        </p:spPr>
        <p:txBody>
          <a:bodyPr/>
          <a:lstStyle/>
          <a:p>
            <a:pPr>
              <a:defRPr spc="-200"/>
            </a:pPr>
            <a:r>
              <a:t>Green</a:t>
            </a:r>
            <a:r>
              <a:t> - vad man </a:t>
            </a:r>
            <a:r>
              <a:rPr i="1"/>
              <a:t>får </a:t>
            </a:r>
            <a:r>
              <a:t>göra</a:t>
            </a:r>
          </a:p>
        </p:txBody>
      </p:sp>
      <p:sp>
        <p:nvSpPr>
          <p:cNvPr id="460" name="På Green får du…"/>
          <p:cNvSpPr txBox="1"/>
          <p:nvPr/>
        </p:nvSpPr>
        <p:spPr>
          <a:xfrm>
            <a:off x="769668" y="4324390"/>
            <a:ext cx="13558289" cy="5202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95300" indent="-495300" algn="l" defTabSz="355600">
              <a:buSzPct val="123000"/>
              <a:buChar char="•"/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På </a:t>
            </a:r>
            <a:r>
              <a:t>g</a:t>
            </a:r>
            <a:r>
              <a:t>reen får du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1104900" indent="-495300" algn="l" defTabSz="355600">
              <a:buSzPct val="123000"/>
              <a:buChar char="-"/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markera och lyfta bollen </a:t>
            </a:r>
            <a:r>
              <a:t>- </a:t>
            </a:r>
            <a:r>
              <a:t>och rengöra den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defTabSz="355600"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algn="l" defTabSz="355600"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marL="495300" indent="-495300" algn="l" defTabSz="355600">
              <a:buSzPct val="123000"/>
              <a:buChar char="•"/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Alla ”föremål” får tas bort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1104900" indent="-495300" algn="l" defTabSz="355600">
              <a:buSzPct val="123000"/>
              <a:buChar char="-"/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om bollen rubbas, återplacera bollen (utan plikt)</a:t>
            </a:r>
          </a:p>
        </p:txBody>
      </p:sp>
      <p:pic>
        <p:nvPicPr>
          <p:cNvPr id="461" name="Bildobjekt 4" descr="Bildobjekt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48828" y="4274153"/>
            <a:ext cx="8914195" cy="6786944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63" name="Rektangel 5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5741124" y="9957610"/>
            <a:ext cx="4163467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https://youtu.be/Cs8__I6lOC0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reen"/>
          <p:cNvSpPr txBox="1"/>
          <p:nvPr>
            <p:ph type="title"/>
          </p:nvPr>
        </p:nvSpPr>
        <p:spPr>
          <a:xfrm>
            <a:off x="1206499" y="1079500"/>
            <a:ext cx="13573913" cy="1435100"/>
          </a:xfrm>
          <a:prstGeom prst="rect">
            <a:avLst/>
          </a:prstGeom>
        </p:spPr>
        <p:txBody>
          <a:bodyPr/>
          <a:lstStyle/>
          <a:p>
            <a:pPr>
              <a:defRPr spc="-200"/>
            </a:pPr>
            <a:r>
              <a:t>Green</a:t>
            </a:r>
            <a:r>
              <a:t> - vad man </a:t>
            </a:r>
            <a:r>
              <a:rPr i="1"/>
              <a:t>får </a:t>
            </a:r>
            <a:r>
              <a:t>göra</a:t>
            </a:r>
          </a:p>
        </p:txBody>
      </p:sp>
      <p:sp>
        <p:nvSpPr>
          <p:cNvPr id="466" name="På Green får du…"/>
          <p:cNvSpPr txBox="1"/>
          <p:nvPr/>
        </p:nvSpPr>
        <p:spPr>
          <a:xfrm>
            <a:off x="769668" y="4318784"/>
            <a:ext cx="13558289" cy="57995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95300" indent="-495300" algn="l" defTabSz="355600">
              <a:buSzPct val="123000"/>
              <a:buFont typeface="Arial"/>
              <a:buChar char="•"/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Om bollen rubbas när man markerar den, eller </a:t>
            </a:r>
            <a:r>
              <a:rPr u="sng"/>
              <a:t>efter </a:t>
            </a:r>
            <a:r>
              <a:t>den varit markerad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1104900" indent="-495300" algn="l" defTabSz="355600">
              <a:buSzPct val="123000"/>
              <a:buChar char="-"/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återplacera bollen (utan plikt)</a:t>
            </a:r>
            <a:endParaRPr i="1"/>
          </a:p>
          <a:p>
            <a:pPr lvl="1" marL="495300" indent="114300" algn="l" defTabSz="355600">
              <a:defRPr i="1" sz="4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Gäller även om du oavsiktligt rubbar annan spelares boll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495300" indent="114300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marL="495300" indent="-495300" algn="l" defTabSz="355600">
              <a:buSzPct val="123000"/>
              <a:buChar char="•"/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Du får putta med flaggstången i hålet, …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495300" indent="114300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… eller med flaggstången urtagen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495300" indent="114300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… eller med flaggstången ”passad”</a:t>
            </a:r>
          </a:p>
        </p:txBody>
      </p:sp>
      <p:pic>
        <p:nvPicPr>
          <p:cNvPr id="467" name="Bildobjekt 4" descr="Bildobjekt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40858" y="4274153"/>
            <a:ext cx="8914195" cy="6786944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69" name="Rektangel 7"/>
          <p:cNvSpPr txBox="1"/>
          <p:nvPr/>
        </p:nvSpPr>
        <p:spPr>
          <a:xfrm>
            <a:off x="9917599" y="5245299"/>
            <a:ext cx="4349395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 Neue"/>
                <a:hlinkClick r:id="rId3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5E5E5E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https://youtu.be/FPjgKL1ARNE</a:t>
            </a:r>
          </a:p>
        </p:txBody>
      </p:sp>
      <p:sp>
        <p:nvSpPr>
          <p:cNvPr id="470" name="Rektangel 8"/>
          <p:cNvSpPr txBox="1"/>
          <p:nvPr/>
        </p:nvSpPr>
        <p:spPr>
          <a:xfrm>
            <a:off x="10030927" y="6071954"/>
            <a:ext cx="4236619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 Neue"/>
                <a:hlinkClick r:id="rId4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5E5E5E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https://youtu.be/Py9Zj2fCoeM</a:t>
            </a:r>
          </a:p>
        </p:txBody>
      </p:sp>
      <p:sp>
        <p:nvSpPr>
          <p:cNvPr id="471" name="Rektangel 9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9550867" y="10497632"/>
            <a:ext cx="4493374" cy="819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https://youtu.be/eOsWkHpU17E</a:t>
            </a:r>
          </a:p>
        </p:txBody>
      </p:sp>
      <p:sp>
        <p:nvSpPr>
          <p:cNvPr id="472" name="Rektangel 10">
            <a:hlinkClick r:id="rId6" invalidUrl="" action="" tgtFrame="" tooltip="" history="1" highlightClick="0" endSnd="0"/>
          </p:cNvPr>
          <p:cNvSpPr txBox="1"/>
          <p:nvPr/>
        </p:nvSpPr>
        <p:spPr>
          <a:xfrm>
            <a:off x="16387515" y="11259177"/>
            <a:ext cx="4349700" cy="451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https://youtu.be/ElUqHEQpos4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re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pc="-200"/>
            </a:pPr>
            <a:r>
              <a:t>Green</a:t>
            </a:r>
            <a:r>
              <a:t> - regler</a:t>
            </a:r>
          </a:p>
        </p:txBody>
      </p:sp>
      <p:sp>
        <p:nvSpPr>
          <p:cNvPr id="475" name="På Green får du…"/>
          <p:cNvSpPr txBox="1"/>
          <p:nvPr/>
        </p:nvSpPr>
        <p:spPr>
          <a:xfrm>
            <a:off x="769668" y="4308425"/>
            <a:ext cx="13558289" cy="446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95300" indent="-495300" algn="l" defTabSz="355600">
              <a:buSzPct val="123000"/>
              <a:buChar char="•"/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Boll som du puttar (från green) krockar med annan boll som ligger på green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1104900" indent="-495300" algn="l" defTabSz="355600">
              <a:buSzPct val="123000"/>
              <a:buChar char="-"/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2 slag plikt </a:t>
            </a:r>
            <a:r>
              <a:rPr b="0"/>
              <a:t>– sen spelar du bollen från där den ligger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495300" indent="114300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lvl="1" marL="495300" indent="114300" algn="l" defTabSz="355600">
              <a:defRPr i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Den andra bollen </a:t>
            </a:r>
            <a:r>
              <a:rPr u="sng"/>
              <a:t>återplaceras</a:t>
            </a:r>
          </a:p>
        </p:txBody>
      </p:sp>
      <p:pic>
        <p:nvPicPr>
          <p:cNvPr id="476" name="Bildobjekt 4" descr="Bildobjekt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22459" y="4274153"/>
            <a:ext cx="8914195" cy="6786944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478" name="Ovan gäller för Slagspel/poängbogie - annan regel för Matchspel"/>
          <p:cNvSpPr txBox="1"/>
          <p:nvPr/>
        </p:nvSpPr>
        <p:spPr>
          <a:xfrm>
            <a:off x="992706" y="10568282"/>
            <a:ext cx="12641431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i="1" sz="3000">
                <a:solidFill>
                  <a:srgbClr val="0061FE"/>
                </a:solidFill>
              </a:defRPr>
            </a:lvl1pPr>
          </a:lstStyle>
          <a:p>
            <a:pPr/>
            <a:r>
              <a:t>Ovan gäller för Slagspel/poängbogie - annan regel för Matchspel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re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pc="-200"/>
            </a:pPr>
            <a:r>
              <a:t>Green</a:t>
            </a:r>
            <a:r>
              <a:t> - regler</a:t>
            </a:r>
          </a:p>
        </p:txBody>
      </p:sp>
      <p:sp>
        <p:nvSpPr>
          <p:cNvPr id="481" name="På Green får du…"/>
          <p:cNvSpPr txBox="1"/>
          <p:nvPr/>
        </p:nvSpPr>
        <p:spPr>
          <a:xfrm>
            <a:off x="732856" y="3354619"/>
            <a:ext cx="15851394" cy="8796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95300" indent="-495300" algn="l" defTabSz="355600">
              <a:buSzPct val="123000"/>
              <a:buFont typeface="Arial"/>
              <a:buChar char="•"/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Boll som puttas (från green) och på green träffar; 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15875" indent="593725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spelaren själv, en bollmarkering, ett löst </a:t>
            </a:r>
            <a:br/>
            <a:r>
              <a:t>naturföremål, en nedlagd flaggstång eller en </a:t>
            </a:r>
            <a:br/>
            <a:r>
              <a:t>person som passar flaggan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15875" indent="593725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lvl="1" marL="15875" indent="593725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lvl="1" marL="15875" indent="593725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lvl="1" marL="15875" indent="593725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lvl="1" marL="15875" indent="593725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lvl="1" marL="15875" indent="593725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lvl="1" marL="15875" indent="593725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br/>
            <a:r>
              <a:t>- </a:t>
            </a:r>
            <a:r>
              <a:rPr b="1"/>
              <a:t>Bollen spelas vidare som den ligger </a:t>
            </a:r>
            <a:r>
              <a:t>- ingen plikt</a:t>
            </a:r>
          </a:p>
        </p:txBody>
      </p:sp>
      <p:pic>
        <p:nvPicPr>
          <p:cNvPr id="482" name="Bildobjekt 4" descr="Bildobjekt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22459" y="4274153"/>
            <a:ext cx="8914195" cy="6786944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484" name="Bild" descr="Bild"/>
          <p:cNvPicPr>
            <a:picLocks noChangeAspect="1"/>
          </p:cNvPicPr>
          <p:nvPr/>
        </p:nvPicPr>
        <p:blipFill>
          <a:blip r:embed="rId3">
            <a:extLst/>
          </a:blip>
          <a:srcRect l="39429" t="18627" r="28250" b="12220"/>
          <a:stretch>
            <a:fillRect/>
          </a:stretch>
        </p:blipFill>
        <p:spPr>
          <a:xfrm>
            <a:off x="1509331" y="7015258"/>
            <a:ext cx="1987901" cy="3769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Bild" descr="Bild"/>
          <p:cNvPicPr>
            <a:picLocks noChangeAspect="1"/>
          </p:cNvPicPr>
          <p:nvPr/>
        </p:nvPicPr>
        <p:blipFill>
          <a:blip r:embed="rId4">
            <a:extLst/>
          </a:blip>
          <a:srcRect l="5023" t="41318" r="53930" b="24821"/>
          <a:stretch>
            <a:fillRect/>
          </a:stretch>
        </p:blipFill>
        <p:spPr>
          <a:xfrm>
            <a:off x="6482122" y="7122741"/>
            <a:ext cx="1800800" cy="2140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Bildobjekt 8" descr="Bildobjekt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85500" y="7015258"/>
            <a:ext cx="2227186" cy="3951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Bildobjekt 9" descr="Bildobjekt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82920" y="7122741"/>
            <a:ext cx="1704043" cy="21401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Bildobjekt 10" descr="Bildobjekt 1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46963" y="9262857"/>
            <a:ext cx="2540001" cy="1651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Bildobjekt 11" descr="Bildobjekt 1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015182" y="7394319"/>
            <a:ext cx="2058958" cy="2799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re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Green - regler</a:t>
            </a:r>
          </a:p>
        </p:txBody>
      </p:sp>
      <p:sp>
        <p:nvSpPr>
          <p:cNvPr id="492" name="På Green får du…"/>
          <p:cNvSpPr txBox="1"/>
          <p:nvPr/>
        </p:nvSpPr>
        <p:spPr>
          <a:xfrm>
            <a:off x="732855" y="3369879"/>
            <a:ext cx="16348370" cy="8072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95300" indent="-495300" algn="l" defTabSz="355600">
              <a:buSzPct val="123000"/>
              <a:buFont typeface="Arial"/>
              <a:buChar char="•"/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Boll som puttas (från green) och på green träffar;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15875" indent="593725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annan person än dig själv, ett tillverkat föremål </a:t>
            </a:r>
            <a:br/>
            <a:r>
              <a:t>t ex din eller annans klubba, bag, handske eller </a:t>
            </a:r>
          </a:p>
          <a:p>
            <a:pPr lvl="1" marL="15875" indent="593725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ett djur (större än insekt)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15875" indent="593725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lvl="1" marL="15875" indent="593725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lvl="1" marL="15875" indent="593725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lvl="1" marL="15875" indent="593725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lvl="1" marL="15875" indent="593725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br/>
            <a:r>
              <a:t>- </a:t>
            </a:r>
            <a:r>
              <a:rPr b="1"/>
              <a:t>Slaget </a:t>
            </a:r>
            <a:r>
              <a:rPr b="1" u="sng"/>
              <a:t>måste slås </a:t>
            </a:r>
            <a:r>
              <a:rPr b="1"/>
              <a:t>om från där det slogs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 marL="15875" indent="593725" algn="l" defTabSz="355600"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- Bollen återplaceras där - ingen plikt</a:t>
            </a:r>
          </a:p>
        </p:txBody>
      </p:sp>
      <p:pic>
        <p:nvPicPr>
          <p:cNvPr id="493" name="Bildobjekt 4" descr="Bildobjekt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22459" y="4274153"/>
            <a:ext cx="8914195" cy="6786944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495" name="Bild" descr="Bild"/>
          <p:cNvPicPr>
            <a:picLocks noChangeAspect="1"/>
          </p:cNvPicPr>
          <p:nvPr/>
        </p:nvPicPr>
        <p:blipFill>
          <a:blip r:embed="rId3">
            <a:extLst/>
          </a:blip>
          <a:srcRect l="66231" t="23091" r="11954" b="35938"/>
          <a:stretch>
            <a:fillRect/>
          </a:stretch>
        </p:blipFill>
        <p:spPr>
          <a:xfrm>
            <a:off x="4929680" y="6662425"/>
            <a:ext cx="2046380" cy="2882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Bildobjekt 8" descr="Bildobjekt 8"/>
          <p:cNvPicPr>
            <a:picLocks noChangeAspect="1"/>
          </p:cNvPicPr>
          <p:nvPr/>
        </p:nvPicPr>
        <p:blipFill>
          <a:blip r:embed="rId4">
            <a:extLst/>
          </a:blip>
          <a:srcRect l="43010" t="32525" r="40655" b="3779"/>
          <a:stretch>
            <a:fillRect/>
          </a:stretch>
        </p:blipFill>
        <p:spPr>
          <a:xfrm>
            <a:off x="3068110" y="6662425"/>
            <a:ext cx="1151322" cy="2871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Bild" descr="Bild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86205" y="6551176"/>
            <a:ext cx="1469928" cy="2958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re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Regel 25</a:t>
            </a:r>
          </a:p>
        </p:txBody>
      </p:sp>
      <p:sp>
        <p:nvSpPr>
          <p:cNvPr id="500" name="På Green får du…"/>
          <p:cNvSpPr txBox="1"/>
          <p:nvPr/>
        </p:nvSpPr>
        <p:spPr>
          <a:xfrm>
            <a:off x="1206500" y="3085352"/>
            <a:ext cx="12193428" cy="892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95300" indent="-495300" algn="l" defTabSz="355600"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25.2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95300" indent="-495300" algn="l" defTabSz="355600"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Blind, inkl vissa nivåer av synnedsättning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95300" indent="-495300" algn="l" defTabSz="355600"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marL="495300" indent="-495300" algn="l" defTabSz="355600"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25.3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95300" indent="-495300" algn="l" defTabSz="355600"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Amputerad eller arm/ben-defekt 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95300" indent="-495300" algn="l" defTabSz="355600"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marL="495300" indent="-495300" algn="l" defTabSz="355600"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25.4 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95300" indent="-495300" algn="l" defTabSz="355600"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Använder rörelsehjälpmedel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95300" indent="-495300" algn="l" defTabSz="355600"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marL="495300" indent="-495300" algn="l" defTabSz="355600"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25.5 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95300" indent="-495300" algn="l" defTabSz="355600"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Intellektuell funktionsnedsättning</a:t>
            </a:r>
            <a:endParaRPr sz="3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95300" indent="-495300" algn="l" defTabSz="355600"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 </a:t>
            </a:r>
          </a:p>
        </p:txBody>
      </p:sp>
      <p:sp>
        <p:nvSpPr>
          <p:cNvPr id="501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502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05544" y="4379057"/>
            <a:ext cx="6340424" cy="64060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lfäventyr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Nya regler 2023</a:t>
            </a:r>
          </a:p>
        </p:txBody>
      </p:sp>
      <p:sp>
        <p:nvSpPr>
          <p:cNvPr id="505" name="Platshållare för bildnummer 5"/>
          <p:cNvSpPr txBox="1"/>
          <p:nvPr>
            <p:ph type="sldNum" sz="quarter" idx="2"/>
          </p:nvPr>
        </p:nvSpPr>
        <p:spPr>
          <a:xfrm>
            <a:off x="20844251" y="12058527"/>
            <a:ext cx="961645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grpSp>
        <p:nvGrpSpPr>
          <p:cNvPr id="509" name="Grupp 20"/>
          <p:cNvGrpSpPr/>
          <p:nvPr/>
        </p:nvGrpSpPr>
        <p:grpSpPr>
          <a:xfrm>
            <a:off x="889858" y="2966603"/>
            <a:ext cx="10931526" cy="5101379"/>
            <a:chOff x="0" y="0"/>
            <a:chExt cx="10931525" cy="5101378"/>
          </a:xfrm>
        </p:grpSpPr>
        <p:pic>
          <p:nvPicPr>
            <p:cNvPr id="506" name="Bildobjekt 5" descr="Bildobjekt 5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10931525" cy="51013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7" name="textruta 10"/>
            <p:cNvSpPr txBox="1"/>
            <p:nvPr/>
          </p:nvSpPr>
          <p:spPr>
            <a:xfrm>
              <a:off x="350208" y="242397"/>
              <a:ext cx="2602992" cy="3951022"/>
            </a:xfrm>
            <a:prstGeom prst="rect">
              <a:avLst/>
            </a:prstGeom>
            <a:solidFill>
              <a:srgbClr val="596E3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</a:p>
            <a:p>
              <a:pPr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  <a:r>
                <a:t>Paragolfare inkluderade i ordinarie regelboken</a:t>
              </a:r>
            </a:p>
            <a:p>
              <a:pPr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</a:p>
            <a:p>
              <a:pPr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</a:p>
          </p:txBody>
        </p:sp>
        <p:sp>
          <p:nvSpPr>
            <p:cNvPr id="508" name="textruta 11"/>
            <p:cNvSpPr txBox="1"/>
            <p:nvPr/>
          </p:nvSpPr>
          <p:spPr>
            <a:xfrm>
              <a:off x="5643824" y="50037"/>
              <a:ext cx="5178890" cy="1055422"/>
            </a:xfrm>
            <a:prstGeom prst="rect">
              <a:avLst/>
            </a:prstGeom>
            <a:solidFill>
              <a:srgbClr val="596E3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/>
              <a:r>
                <a:t>Tillåtet att ersätta en skadad klubba</a:t>
              </a:r>
            </a:p>
          </p:txBody>
        </p:sp>
      </p:grpSp>
      <p:grpSp>
        <p:nvGrpSpPr>
          <p:cNvPr id="513" name="Grupp 18"/>
          <p:cNvGrpSpPr/>
          <p:nvPr/>
        </p:nvGrpSpPr>
        <p:grpSpPr>
          <a:xfrm>
            <a:off x="13518796" y="3226301"/>
            <a:ext cx="9352644" cy="5981153"/>
            <a:chOff x="0" y="0"/>
            <a:chExt cx="9352643" cy="5981151"/>
          </a:xfrm>
        </p:grpSpPr>
        <p:pic>
          <p:nvPicPr>
            <p:cNvPr id="510" name="Bildobjekt 8" descr="Bildobjekt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352644" cy="5981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1" name="textruta 12"/>
            <p:cNvSpPr txBox="1"/>
            <p:nvPr/>
          </p:nvSpPr>
          <p:spPr>
            <a:xfrm>
              <a:off x="152188" y="143741"/>
              <a:ext cx="5987145" cy="746355"/>
            </a:xfrm>
            <a:prstGeom prst="rect">
              <a:avLst/>
            </a:prstGeom>
            <a:solidFill>
              <a:srgbClr val="596E3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/>
              <a:r>
                <a:t>Förenkling av lättnad</a:t>
              </a:r>
            </a:p>
          </p:txBody>
        </p:sp>
        <p:sp>
          <p:nvSpPr>
            <p:cNvPr id="512" name="textruta 13"/>
            <p:cNvSpPr txBox="1"/>
            <p:nvPr/>
          </p:nvSpPr>
          <p:spPr>
            <a:xfrm>
              <a:off x="152188" y="905037"/>
              <a:ext cx="4753911" cy="746355"/>
            </a:xfrm>
            <a:prstGeom prst="rect">
              <a:avLst/>
            </a:prstGeom>
            <a:solidFill>
              <a:srgbClr val="596E3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44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/>
              <a:r>
                <a:t>   på flagglinjen</a:t>
              </a:r>
            </a:p>
          </p:txBody>
        </p:sp>
      </p:grpSp>
      <p:grpSp>
        <p:nvGrpSpPr>
          <p:cNvPr id="516" name="Grupp 19"/>
          <p:cNvGrpSpPr/>
          <p:nvPr/>
        </p:nvGrpSpPr>
        <p:grpSpPr>
          <a:xfrm>
            <a:off x="1127678" y="8165662"/>
            <a:ext cx="5061406" cy="4256894"/>
            <a:chOff x="0" y="0"/>
            <a:chExt cx="5061404" cy="4256892"/>
          </a:xfrm>
        </p:grpSpPr>
        <p:pic>
          <p:nvPicPr>
            <p:cNvPr id="514" name="Bildobjekt 9" descr="Bildobjekt 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5061406" cy="42568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5" name="textruta 14"/>
            <p:cNvSpPr txBox="1"/>
            <p:nvPr/>
          </p:nvSpPr>
          <p:spPr>
            <a:xfrm>
              <a:off x="248" y="1772517"/>
              <a:ext cx="5060907" cy="1055422"/>
            </a:xfrm>
            <a:prstGeom prst="rect">
              <a:avLst/>
            </a:prstGeom>
            <a:solidFill>
              <a:srgbClr val="596E3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/>
              <a:r>
                <a:t>Du behöver inte skriva din handicap på scorekortet</a:t>
              </a:r>
            </a:p>
          </p:txBody>
        </p:sp>
      </p:grpSp>
      <p:grpSp>
        <p:nvGrpSpPr>
          <p:cNvPr id="520" name="Grupp 17"/>
          <p:cNvGrpSpPr/>
          <p:nvPr/>
        </p:nvGrpSpPr>
        <p:grpSpPr>
          <a:xfrm>
            <a:off x="6507525" y="8128854"/>
            <a:ext cx="5806416" cy="4415233"/>
            <a:chOff x="0" y="0"/>
            <a:chExt cx="5806414" cy="4415232"/>
          </a:xfrm>
        </p:grpSpPr>
        <p:pic>
          <p:nvPicPr>
            <p:cNvPr id="517" name="Bildobjekt 7" descr="Bildobjekt 7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8376" b="0"/>
            <a:stretch>
              <a:fillRect/>
            </a:stretch>
          </p:blipFill>
          <p:spPr>
            <a:xfrm>
              <a:off x="-1" y="0"/>
              <a:ext cx="5806416" cy="44152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8" name="textruta 15"/>
            <p:cNvSpPr txBox="1"/>
            <p:nvPr/>
          </p:nvSpPr>
          <p:spPr>
            <a:xfrm>
              <a:off x="69605" y="40225"/>
              <a:ext cx="5736809" cy="572821"/>
            </a:xfrm>
            <a:prstGeom prst="rect">
              <a:avLst/>
            </a:prstGeom>
            <a:solidFill>
              <a:srgbClr val="596E3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/>
              <a:r>
                <a:t>Nytt undantag om boll rubbats</a:t>
              </a:r>
            </a:p>
          </p:txBody>
        </p:sp>
        <p:sp>
          <p:nvSpPr>
            <p:cNvPr id="519" name="textruta 16"/>
            <p:cNvSpPr txBox="1"/>
            <p:nvPr/>
          </p:nvSpPr>
          <p:spPr>
            <a:xfrm>
              <a:off x="69605" y="584169"/>
              <a:ext cx="3285062" cy="572821"/>
            </a:xfrm>
            <a:prstGeom prst="rect">
              <a:avLst/>
            </a:prstGeom>
            <a:solidFill>
              <a:srgbClr val="596E3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32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lvl1pPr>
            </a:lstStyle>
            <a:p>
              <a:pPr/>
              <a:r>
                <a:t>  av naturkrafter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äkerhet"/>
          <p:cNvSpPr txBox="1"/>
          <p:nvPr>
            <p:ph type="title"/>
          </p:nvPr>
        </p:nvSpPr>
        <p:spPr>
          <a:xfrm>
            <a:off x="1206500" y="1079500"/>
            <a:ext cx="9779000" cy="3047145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Säkerhet</a:t>
            </a:r>
          </a:p>
        </p:txBody>
      </p:sp>
      <p:sp>
        <p:nvSpPr>
          <p:cNvPr id="164" name="FORE !"/>
          <p:cNvSpPr txBox="1"/>
          <p:nvPr/>
        </p:nvSpPr>
        <p:spPr>
          <a:xfrm>
            <a:off x="13375743" y="3640295"/>
            <a:ext cx="8128202" cy="1283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 sz="7300">
                <a:solidFill>
                  <a:srgbClr val="E22400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FORE !</a:t>
            </a:r>
          </a:p>
        </p:txBody>
      </p:sp>
      <p:pic>
        <p:nvPicPr>
          <p:cNvPr id="165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703" y="4440282"/>
            <a:ext cx="11799553" cy="7410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98910" y="5071462"/>
            <a:ext cx="8861659" cy="633224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Var man står när annan slår"/>
          <p:cNvSpPr txBox="1"/>
          <p:nvPr/>
        </p:nvSpPr>
        <p:spPr>
          <a:xfrm>
            <a:off x="1526502" y="3779561"/>
            <a:ext cx="7688353" cy="820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2438337">
              <a:lnSpc>
                <a:spcPct val="80000"/>
              </a:lnSpc>
              <a:defRPr b="1" spc="-119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Var man står när annan slår</a:t>
            </a:r>
          </a:p>
        </p:txBody>
      </p:sp>
      <p:sp>
        <p:nvSpPr>
          <p:cNvPr id="168" name="Platshållare för bildnummer 5"/>
          <p:cNvSpPr txBox="1"/>
          <p:nvPr>
            <p:ph type="sldNum" sz="quarter" idx="2"/>
          </p:nvPr>
        </p:nvSpPr>
        <p:spPr>
          <a:xfrm>
            <a:off x="21056087" y="12058527"/>
            <a:ext cx="537973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Hänsy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Hänsyn</a:t>
            </a:r>
          </a:p>
        </p:txBody>
      </p:sp>
      <p:sp>
        <p:nvSpPr>
          <p:cNvPr id="171" name="Gå ej i puttlinje - stå ej så din skugga stör - hjälp till att leta boll"/>
          <p:cNvSpPr txBox="1"/>
          <p:nvPr>
            <p:ph type="body" idx="1"/>
          </p:nvPr>
        </p:nvSpPr>
        <p:spPr>
          <a:xfrm>
            <a:off x="1206500" y="2905810"/>
            <a:ext cx="22903306" cy="9598708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defRPr sz="4800"/>
            </a:pPr>
            <a:r>
              <a:t>Gå ej i puttlinje</a:t>
            </a:r>
            <a:r>
              <a:t>n</a:t>
            </a:r>
            <a:r>
              <a:rPr b="0"/>
              <a:t>		</a:t>
            </a:r>
            <a:r>
              <a:rPr b="0"/>
              <a:t> </a:t>
            </a:r>
            <a:r>
              <a:rPr b="0"/>
              <a:t>   </a:t>
            </a:r>
            <a:r>
              <a:t>S</a:t>
            </a:r>
            <a:r>
              <a:t>tå ej så din skugga stör</a:t>
            </a:r>
            <a:r>
              <a:t>       H</a:t>
            </a:r>
            <a:r>
              <a:t>jälp till att leta boll</a:t>
            </a:r>
          </a:p>
        </p:txBody>
      </p:sp>
      <p:pic>
        <p:nvPicPr>
          <p:cNvPr id="172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7177" y="4378962"/>
            <a:ext cx="8257600" cy="7318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90116" y="3860124"/>
            <a:ext cx="5422902" cy="8356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Bild" descr="Bild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405083" y="4381500"/>
            <a:ext cx="6629402" cy="4953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Platshållare för bildnummer 5"/>
          <p:cNvSpPr txBox="1"/>
          <p:nvPr>
            <p:ph type="sldNum" sz="quarter" idx="2"/>
          </p:nvPr>
        </p:nvSpPr>
        <p:spPr>
          <a:xfrm>
            <a:off x="21056087" y="12058527"/>
            <a:ext cx="537973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Banvår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Banvård</a:t>
            </a:r>
          </a:p>
        </p:txBody>
      </p:sp>
      <p:pic>
        <p:nvPicPr>
          <p:cNvPr id="178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3810" y="4736422"/>
            <a:ext cx="9062579" cy="5492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Bild" descr="Bild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686988" y="4684017"/>
            <a:ext cx="9994491" cy="5448043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extruta 7"/>
          <p:cNvSpPr txBox="1"/>
          <p:nvPr/>
        </p:nvSpPr>
        <p:spPr>
          <a:xfrm>
            <a:off x="2711579" y="3121542"/>
            <a:ext cx="20552814" cy="1545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1" sz="4800">
                <a:solidFill>
                  <a:srgbClr val="2A2A2A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Lägg tillbaks torvor		Laga nedslagsmärken</a:t>
            </a:r>
          </a:p>
        </p:txBody>
      </p:sp>
      <p:sp>
        <p:nvSpPr>
          <p:cNvPr id="181" name="Platshållare för bildnummer 5"/>
          <p:cNvSpPr txBox="1"/>
          <p:nvPr>
            <p:ph type="sldNum" sz="quarter" idx="2"/>
          </p:nvPr>
        </p:nvSpPr>
        <p:spPr>
          <a:xfrm>
            <a:off x="21056087" y="12058527"/>
            <a:ext cx="537973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sp>
        <p:nvSpPr>
          <p:cNvPr id="182" name="Rektangel 6"/>
          <p:cNvSpPr txBox="1"/>
          <p:nvPr/>
        </p:nvSpPr>
        <p:spPr>
          <a:xfrm>
            <a:off x="11747597" y="10228533"/>
            <a:ext cx="4275939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 Neue"/>
                <a:hlinkClick r:id="rId4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5E5E5E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https://youtu.be/3eRyC9h3fvw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la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Slag</a:t>
            </a:r>
          </a:p>
        </p:txBody>
      </p:sp>
      <p:sp>
        <p:nvSpPr>
          <p:cNvPr id="185" name="Vad är ett slag ?"/>
          <p:cNvSpPr txBox="1"/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lIns="50800" tIns="50800" rIns="50800" bIns="50800"/>
          <a:lstStyle>
            <a:lvl1pPr marL="609600" indent="-609600" defTabSz="2438337">
              <a:lnSpc>
                <a:spcPct val="90000"/>
              </a:lnSpc>
              <a:spcBef>
                <a:spcPts val="4500"/>
              </a:spcBef>
              <a:defRPr sz="4800"/>
            </a:lvl1pPr>
          </a:lstStyle>
          <a:p>
            <a:pPr/>
            <a:r>
              <a:t>Vad är ett slag ?</a:t>
            </a:r>
          </a:p>
        </p:txBody>
      </p:sp>
      <p:sp>
        <p:nvSpPr>
          <p:cNvPr id="186" name="En framåtriktad rörelse med klubban...…"/>
          <p:cNvSpPr txBox="1"/>
          <p:nvPr/>
        </p:nvSpPr>
        <p:spPr>
          <a:xfrm>
            <a:off x="1206500" y="5612377"/>
            <a:ext cx="11163504" cy="2256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22300" indent="-622300" algn="l" defTabSz="2438337">
              <a:buSzPct val="123000"/>
              <a:buChar char="-"/>
              <a:defRPr sz="4800">
                <a:solidFill>
                  <a:srgbClr val="2F2F2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En </a:t>
            </a:r>
            <a:r>
              <a:rPr u="sng"/>
              <a:t>framåtriktad</a:t>
            </a:r>
            <a:r>
              <a:t> rörelse med </a:t>
            </a:r>
            <a:r>
              <a:rPr u="sng"/>
              <a:t>klubban</a:t>
            </a:r>
            <a:r>
              <a:t>...</a:t>
            </a:r>
            <a:endParaRPr sz="4900"/>
          </a:p>
          <a:p>
            <a:pPr algn="l" defTabSz="2438337">
              <a:defRPr sz="4800">
                <a:solidFill>
                  <a:srgbClr val="2F2F2F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marL="622300" indent="-622300" algn="l" defTabSz="2438337">
              <a:buSzPct val="123000"/>
              <a:buChar char="-"/>
              <a:defRPr sz="4800">
                <a:solidFill>
                  <a:srgbClr val="2F2F2F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... i </a:t>
            </a:r>
            <a:r>
              <a:rPr u="sng"/>
              <a:t>avsikt</a:t>
            </a:r>
            <a:r>
              <a:t> att träffa bollen</a:t>
            </a:r>
          </a:p>
        </p:txBody>
      </p:sp>
      <p:pic>
        <p:nvPicPr>
          <p:cNvPr id="187" name="Bild" descr="Bild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77675" y="1508905"/>
            <a:ext cx="7682734" cy="6746877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Platshållare för bildnummer 5"/>
          <p:cNvSpPr txBox="1"/>
          <p:nvPr>
            <p:ph type="sldNum" sz="quarter" idx="2"/>
          </p:nvPr>
        </p:nvSpPr>
        <p:spPr>
          <a:xfrm>
            <a:off x="21056087" y="12058527"/>
            <a:ext cx="537973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Om bollen hamnat tex i ett      ”Pliktområde”"/>
          <p:cNvSpPr txBox="1"/>
          <p:nvPr>
            <p:ph type="body" sz="half" idx="1"/>
          </p:nvPr>
        </p:nvSpPr>
        <p:spPr>
          <a:xfrm>
            <a:off x="1206500" y="2811456"/>
            <a:ext cx="9779000" cy="9067549"/>
          </a:xfrm>
          <a:prstGeom prst="rect">
            <a:avLst/>
          </a:prstGeom>
        </p:spPr>
        <p:txBody>
          <a:bodyPr/>
          <a:lstStyle/>
          <a:p>
            <a:pPr>
              <a:defRPr b="0" sz="4800"/>
            </a:pPr>
            <a:r>
              <a:t>Om bollen hamnat t</a:t>
            </a:r>
            <a:r>
              <a:t> </a:t>
            </a:r>
            <a:r>
              <a:t>ex i ett      ”</a:t>
            </a:r>
            <a:r>
              <a:rPr b="1"/>
              <a:t>Pliktområde</a:t>
            </a:r>
            <a:r>
              <a:t>”</a:t>
            </a:r>
            <a:r>
              <a:t>…</a:t>
            </a:r>
          </a:p>
        </p:txBody>
      </p:sp>
      <p:sp>
        <p:nvSpPr>
          <p:cNvPr id="191" name="Lättnadsområde - droppning"/>
          <p:cNvSpPr txBox="1"/>
          <p:nvPr>
            <p:ph type="title"/>
          </p:nvPr>
        </p:nvSpPr>
        <p:spPr>
          <a:xfrm>
            <a:off x="1206499" y="1079500"/>
            <a:ext cx="15926273" cy="1435100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pPr/>
            <a:r>
              <a:t>Lättnadsområde - droppning</a:t>
            </a:r>
          </a:p>
        </p:txBody>
      </p:sp>
      <p:grpSp>
        <p:nvGrpSpPr>
          <p:cNvPr id="194" name="Gruppera"/>
          <p:cNvGrpSpPr/>
          <p:nvPr/>
        </p:nvGrpSpPr>
        <p:grpSpPr>
          <a:xfrm>
            <a:off x="1206500" y="4583877"/>
            <a:ext cx="9306739" cy="4273198"/>
            <a:chOff x="0" y="0"/>
            <a:chExt cx="9306738" cy="4273196"/>
          </a:xfrm>
        </p:grpSpPr>
        <p:pic>
          <p:nvPicPr>
            <p:cNvPr id="192" name="Bild" descr="Bild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7429" t="0" r="35418" b="72718"/>
            <a:stretch>
              <a:fillRect/>
            </a:stretch>
          </p:blipFill>
          <p:spPr>
            <a:xfrm>
              <a:off x="0" y="0"/>
              <a:ext cx="9306739" cy="42731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3" name="Oval"/>
            <p:cNvSpPr/>
            <p:nvPr/>
          </p:nvSpPr>
          <p:spPr>
            <a:xfrm>
              <a:off x="3822275" y="1483666"/>
              <a:ext cx="1404917" cy="1186875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eue"/>
                </a:defRPr>
              </a:pPr>
            </a:p>
          </p:txBody>
        </p:sp>
      </p:grpSp>
      <p:sp>
        <p:nvSpPr>
          <p:cNvPr id="195" name="- droppar man i ett ”Lättnadsområde”"/>
          <p:cNvSpPr txBox="1"/>
          <p:nvPr/>
        </p:nvSpPr>
        <p:spPr>
          <a:xfrm>
            <a:off x="10513239" y="2811457"/>
            <a:ext cx="6578511" cy="7908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2438337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… droppar man i ett </a:t>
            </a:r>
            <a:r>
              <a:rPr b="1"/>
              <a:t>”Lättnadsområde”</a:t>
            </a:r>
            <a:endParaRPr b="1"/>
          </a:p>
          <a:p>
            <a:pPr algn="l" defTabSz="2438337">
              <a:lnSpc>
                <a:spcPct val="90000"/>
              </a:lnSpc>
              <a:spcBef>
                <a:spcPts val="4500"/>
              </a:spcBef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algn="l" defTabSz="2438337">
              <a:lnSpc>
                <a:spcPct val="90000"/>
              </a:lnSpc>
              <a:spcBef>
                <a:spcPts val="4500"/>
              </a:spcBef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algn="l" defTabSz="2438337">
              <a:lnSpc>
                <a:spcPct val="90000"/>
              </a:lnSpc>
              <a:spcBef>
                <a:spcPts val="4500"/>
              </a:spcBef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</a:p>
          <a:p>
            <a:pPr algn="l" defTabSz="2438337">
              <a:lnSpc>
                <a:spcPct val="90000"/>
              </a:lnSpc>
              <a:spcBef>
                <a:spcPts val="4500"/>
              </a:spcBef>
              <a:defRPr b="1" sz="48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pPr>
            <a:r>
              <a:t>	Från knähöjd</a:t>
            </a:r>
          </a:p>
        </p:txBody>
      </p:sp>
      <p:pic>
        <p:nvPicPr>
          <p:cNvPr id="196" name="BEA58AA4-B7EF-42ED-BF2C-05A8D161AA09-L0-001.jpeg" descr="BEA58AA4-B7EF-42ED-BF2C-05A8D161AA09-L0-001.jpeg"/>
          <p:cNvPicPr>
            <a:picLocks noChangeAspect="1"/>
          </p:cNvPicPr>
          <p:nvPr/>
        </p:nvPicPr>
        <p:blipFill>
          <a:blip r:embed="rId4">
            <a:extLst/>
          </a:blip>
          <a:srcRect l="1754" t="11654" r="65234" b="7054"/>
          <a:stretch>
            <a:fillRect/>
          </a:stretch>
        </p:blipFill>
        <p:spPr>
          <a:xfrm>
            <a:off x="16644607" y="321243"/>
            <a:ext cx="4182967" cy="6933175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Platshållare för bildnummer 5"/>
          <p:cNvSpPr txBox="1"/>
          <p:nvPr>
            <p:ph type="sldNum" sz="quarter" idx="2"/>
          </p:nvPr>
        </p:nvSpPr>
        <p:spPr>
          <a:xfrm>
            <a:off x="21056087" y="12058527"/>
            <a:ext cx="537973" cy="101930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b="1" sz="6000"/>
            </a:lvl1pPr>
          </a:lstStyle>
          <a:p>
            <a:pPr/>
            <a:fld id="{86CB4B4D-7CA3-9044-876B-883B54F8677D}" type="slidenum"/>
          </a:p>
        </p:txBody>
      </p:sp>
      <p:pic>
        <p:nvPicPr>
          <p:cNvPr id="198" name="B11CEA6C-7870-457B-B399-12717877F8CD-L0-001.jpeg" descr="B11CEA6C-7870-457B-B399-12717877F8CD-L0-001.jpeg"/>
          <p:cNvPicPr>
            <a:picLocks noChangeAspect="1"/>
          </p:cNvPicPr>
          <p:nvPr>
            <p:ph type="pic" idx="22"/>
          </p:nvPr>
        </p:nvPicPr>
        <p:blipFill>
          <a:blip r:embed="rId5">
            <a:extLst/>
          </a:blip>
          <a:srcRect l="4714" t="8530" r="49188" b="47061"/>
          <a:stretch>
            <a:fillRect/>
          </a:stretch>
        </p:blipFill>
        <p:spPr>
          <a:xfrm>
            <a:off x="17132771" y="8050463"/>
            <a:ext cx="3361701" cy="4001734"/>
          </a:xfrm>
          <a:prstGeom prst="rect">
            <a:avLst/>
          </a:prstGeom>
        </p:spPr>
      </p:pic>
      <p:sp>
        <p:nvSpPr>
          <p:cNvPr id="199" name="textruta 11"/>
          <p:cNvSpPr txBox="1"/>
          <p:nvPr/>
        </p:nvSpPr>
        <p:spPr>
          <a:xfrm>
            <a:off x="11001109" y="5259210"/>
            <a:ext cx="4695995" cy="1727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>
                <a:solidFill>
                  <a:srgbClr val="2A2A2A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Inom 1 klubblängd, utgående från Referenspunkten</a:t>
            </a:r>
          </a:p>
        </p:txBody>
      </p:sp>
      <p:sp>
        <p:nvSpPr>
          <p:cNvPr id="200" name="Streckad höger 12"/>
          <p:cNvSpPr/>
          <p:nvPr/>
        </p:nvSpPr>
        <p:spPr>
          <a:xfrm rot="20937647">
            <a:off x="15003479" y="5662331"/>
            <a:ext cx="2061529" cy="478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400"/>
                </a:moveTo>
                <a:lnTo>
                  <a:pt x="157" y="5400"/>
                </a:lnTo>
                <a:lnTo>
                  <a:pt x="157" y="16200"/>
                </a:lnTo>
                <a:lnTo>
                  <a:pt x="0" y="16200"/>
                </a:lnTo>
                <a:close/>
                <a:moveTo>
                  <a:pt x="313" y="5400"/>
                </a:moveTo>
                <a:lnTo>
                  <a:pt x="627" y="5400"/>
                </a:lnTo>
                <a:lnTo>
                  <a:pt x="627" y="16200"/>
                </a:lnTo>
                <a:lnTo>
                  <a:pt x="313" y="16200"/>
                </a:lnTo>
                <a:close/>
                <a:moveTo>
                  <a:pt x="783" y="5400"/>
                </a:moveTo>
                <a:lnTo>
                  <a:pt x="19093" y="5400"/>
                </a:lnTo>
                <a:lnTo>
                  <a:pt x="19093" y="0"/>
                </a:lnTo>
                <a:lnTo>
                  <a:pt x="21600" y="10800"/>
                </a:lnTo>
                <a:lnTo>
                  <a:pt x="19093" y="21600"/>
                </a:lnTo>
                <a:lnTo>
                  <a:pt x="19093" y="16200"/>
                </a:lnTo>
                <a:lnTo>
                  <a:pt x="783" y="1620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5E5E5E"/>
            </a:solidFill>
          </a:ln>
        </p:spPr>
        <p:txBody>
          <a:bodyPr lIns="50800" tIns="50800" rIns="50800" bIns="50800" anchor="ctr"/>
          <a:lstStyle/>
          <a:p>
            <a:pPr>
              <a:defRPr>
                <a:latin typeface="+mj-lt"/>
                <a:ea typeface="+mj-ea"/>
                <a:cs typeface="+mj-cs"/>
                <a:sym typeface="Helvetica Neue"/>
              </a:defRPr>
            </a:pPr>
          </a:p>
        </p:txBody>
      </p:sp>
      <p:sp>
        <p:nvSpPr>
          <p:cNvPr id="201" name="Rektangel 20"/>
          <p:cNvSpPr txBox="1"/>
          <p:nvPr/>
        </p:nvSpPr>
        <p:spPr>
          <a:xfrm>
            <a:off x="12497967" y="11590242"/>
            <a:ext cx="4394811" cy="451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+mj-lt"/>
                <a:ea typeface="+mj-ea"/>
                <a:cs typeface="+mj-cs"/>
                <a:sym typeface="Helvetica Neue"/>
                <a:hlinkClick r:id="rId6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5E5E5E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 invalidUrl="" action="" tgtFrame="" tooltip="" history="1" highlightClick="0" endSnd="0"/>
              </a:rPr>
              <a:t>https://youtu.be/vhOwSypnkVE</a:t>
            </a:r>
          </a:p>
        </p:txBody>
      </p:sp>
      <p:sp>
        <p:nvSpPr>
          <p:cNvPr id="202" name="Rektangel 13">
            <a:hlinkClick r:id="rId7" invalidUrl="" action="" tgtFrame="" tooltip="" history="1" highlightClick="0" endSnd="0"/>
          </p:cNvPr>
          <p:cNvSpPr txBox="1"/>
          <p:nvPr/>
        </p:nvSpPr>
        <p:spPr>
          <a:xfrm>
            <a:off x="17078465" y="7252505"/>
            <a:ext cx="4251250" cy="4512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070C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/>
            <a:r>
              <a:t>https://youtu.be/ptKppYayVAo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